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3" roundtripDataSignature="AMtx7mizvqda7Ar/s6e9aSugvaVU+iqWL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869" autoAdjust="0"/>
    <p:restoredTop sz="96699" autoAdjust="0"/>
  </p:normalViewPr>
  <p:slideViewPr>
    <p:cSldViewPr snapToGrid="0">
      <p:cViewPr varScale="1">
        <p:scale>
          <a:sx n="88" d="100"/>
          <a:sy n="88" d="100"/>
        </p:scale>
        <p:origin x="138" y="7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customschemas.google.com/relationships/presentationmetadata" Target="metadata"/><Relationship Id="rId3" Type="http://schemas.openxmlformats.org/officeDocument/2006/relationships/slide" Target="slides/slide2.xml"/><Relationship Id="rId7" Type="http://schemas.openxmlformats.org/officeDocument/2006/relationships/slide" Target="slides/slide6.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 name="Google Shape;4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2ce29752c90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 name="Google Shape;49;g2ce29752c90_0_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indent="0" algn="l">
              <a:buNone/>
            </a:pPr>
            <a:r>
              <a:rPr lang="en-US" b="0" i="0">
                <a:solidFill>
                  <a:srgbClr val="FFFFFF"/>
                </a:solidFill>
                <a:effectLst/>
                <a:latin typeface="Roboto" panose="02000000000000000000" pitchFamily="2" charset="0"/>
              </a:rPr>
              <a:t>The </a:t>
            </a:r>
            <a:r>
              <a:rPr lang="en-US" b="0" i="0" dirty="0">
                <a:solidFill>
                  <a:srgbClr val="FFFFFF"/>
                </a:solidFill>
                <a:effectLst/>
                <a:latin typeface="Roboto" panose="02000000000000000000" pitchFamily="2" charset="0"/>
              </a:rPr>
              <a:t>problem we are focusing on is communication barriers for deaf and hard-of-hearing users when they use online services. Many websites, such as university portals, appointment systems, public-service websites, and online forms, are mainly designed around written or spoken language. This creates a difficulty for users who mainly communicate through sign language, because most websites do not provide sign-language interaction. For this project, we are not trying to solve full sign-language translation. That would require a much larger dataset and more advanced language processing. Instead, our MVP focuses on a smaller and more realistic goal: recognizing selected isolated signs and converting them into text inside the browser.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3ebb01b6ca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 name="Google Shape;56;g3ebb01b6ca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Our goal is to make online communication more accessible for deaf and hard-of-hearing users. We decided to create a browser extension because it can work directly on websites. Users don't need to install a separate platform or switch between different applications. They can continue using the websites they already know and do everything on one screen. The idea is to help with simple everyday online interactions, so that everyone can communicate with each other without difficulties or discomfort. For example, our extension can assist users when filling out forms, understanding the context or phrases, asking for help, or interacting with online services. We believe this approach is practical, easy to use, and can make online communication a little more accessible for many people.</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ebb01b6ca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g3ebb01b6cab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Our solution is KNΓ Bridge, a browser-extension prototype for isolated sign recognition.</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The system has two main parts: the browser extension and the local Flask backend.</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The user starts the camera inside the extension and shows one or more selected signs.</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The extension captures the video frames and sends them to the backend.</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On the backend, </a:t>
            </a:r>
            <a:r>
              <a:rPr lang="en-US" dirty="0" err="1"/>
              <a:t>MediaPipe</a:t>
            </a:r>
            <a:r>
              <a:rPr lang="en-US" dirty="0"/>
              <a:t> is used to extract hand landmarks. These landmarks represent the position of key points on the hand.</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Then, an LSTM model processes the landmark sequence and predicts the sign.</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The predicted sign is shown as text in the extension, and the user can insert this text into a webpage.</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The pipeline is: webcam, browser extension, Flask API, </a:t>
            </a:r>
            <a:r>
              <a:rPr lang="en-US" dirty="0" err="1"/>
              <a:t>MediaPipe</a:t>
            </a:r>
            <a:r>
              <a:rPr lang="en-US" dirty="0"/>
              <a:t>, LSTM model, and finally text output.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ebb01b6cab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g3ebb01b6cab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In the demo, we show the extension running, the webcam being used, selected signs being recognized, and the prediction appearing as text.</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We also show the Text-to-Sign feature, where selected text can be connected to reference links for the corresponding sign.</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It is important to mention that this is an MVP. It does not perform full continuous sign-language translation yet. The current goal is selected isolated signs, and future work would include a larger dataset, better accuracy, and testing with real KNΓ users.</a:t>
            </a:r>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ce29752c90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g2ce29752c90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ebb01b6cab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 name="Google Shape;86;g3ebb01b6cab_0_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ebaf2bc7d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g3ebaf2bc7d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p:cSld name="CUSTOM">
    <p:spTree>
      <p:nvGrpSpPr>
        <p:cNvPr id="1" name="Shape 11"/>
        <p:cNvGrpSpPr/>
        <p:nvPr/>
      </p:nvGrpSpPr>
      <p:grpSpPr>
        <a:xfrm>
          <a:off x="0" y="0"/>
          <a:ext cx="0" cy="0"/>
          <a:chOff x="0" y="0"/>
          <a:chExt cx="0" cy="0"/>
        </a:xfrm>
      </p:grpSpPr>
      <p:pic>
        <p:nvPicPr>
          <p:cNvPr id="12" name="Google Shape;12;g2ce29752c90_0_32"/>
          <p:cNvPicPr preferRelativeResize="0"/>
          <p:nvPr/>
        </p:nvPicPr>
        <p:blipFill rotWithShape="1">
          <a:blip r:embed="rId2">
            <a:alphaModFix/>
          </a:blip>
          <a:srcRect t="29310" b="9021"/>
          <a:stretch/>
        </p:blipFill>
        <p:spPr>
          <a:xfrm>
            <a:off x="-77500" y="-58125"/>
            <a:ext cx="12346998" cy="6013573"/>
          </a:xfrm>
          <a:prstGeom prst="rect">
            <a:avLst/>
          </a:prstGeom>
          <a:noFill/>
          <a:ln>
            <a:noFill/>
          </a:ln>
        </p:spPr>
      </p:pic>
      <p:pic>
        <p:nvPicPr>
          <p:cNvPr id="13" name="Google Shape;13;g2ce29752c90_0_32" descr="Text&#10;&#10;Description automatically generated"/>
          <p:cNvPicPr preferRelativeResize="0"/>
          <p:nvPr/>
        </p:nvPicPr>
        <p:blipFill rotWithShape="1">
          <a:blip r:embed="rId3">
            <a:alphaModFix/>
          </a:blip>
          <a:srcRect/>
          <a:stretch/>
        </p:blipFill>
        <p:spPr>
          <a:xfrm>
            <a:off x="242575" y="6199300"/>
            <a:ext cx="2413088" cy="480225"/>
          </a:xfrm>
          <a:prstGeom prst="rect">
            <a:avLst/>
          </a:prstGeom>
          <a:noFill/>
          <a:ln>
            <a:noFill/>
          </a:ln>
        </p:spPr>
      </p:pic>
      <p:sp>
        <p:nvSpPr>
          <p:cNvPr id="14" name="Google Shape;14;g2ce29752c90_0_32"/>
          <p:cNvSpPr txBox="1"/>
          <p:nvPr/>
        </p:nvSpPr>
        <p:spPr>
          <a:xfrm>
            <a:off x="5635448" y="228475"/>
            <a:ext cx="6556549"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INVESTech</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Innovation Vocational Excellence and Sustainability in Tech</a:t>
            </a:r>
            <a:endParaRPr sz="1400" b="0" i="0" u="none" strike="noStrike" cap="none">
              <a:solidFill>
                <a:schemeClr val="lt1"/>
              </a:solidFill>
              <a:latin typeface="Arial"/>
              <a:ea typeface="Arial"/>
              <a:cs typeface="Arial"/>
              <a:sym typeface="Arial"/>
            </a:endParaRPr>
          </a:p>
        </p:txBody>
      </p:sp>
      <p:sp>
        <p:nvSpPr>
          <p:cNvPr id="15" name="Google Shape;15;g2ce29752c90_0_32"/>
          <p:cNvSpPr txBox="1"/>
          <p:nvPr/>
        </p:nvSpPr>
        <p:spPr>
          <a:xfrm>
            <a:off x="2835400" y="6224013"/>
            <a:ext cx="91440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100" b="0" i="0" u="none" strike="noStrike" cap="none">
              <a:solidFill>
                <a:schemeClr val="dk1"/>
              </a:solidFill>
              <a:latin typeface="Calibri"/>
              <a:ea typeface="Calibri"/>
              <a:cs typeface="Calibri"/>
              <a:sym typeface="Calibri"/>
            </a:endParaRPr>
          </a:p>
        </p:txBody>
      </p:sp>
      <p:sp>
        <p:nvSpPr>
          <p:cNvPr id="16" name="Google Shape;16;g2ce29752c90_0_32"/>
          <p:cNvSpPr txBox="1"/>
          <p:nvPr/>
        </p:nvSpPr>
        <p:spPr>
          <a:xfrm>
            <a:off x="5635450" y="874975"/>
            <a:ext cx="6248400" cy="204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AD679"/>
                </a:solidFill>
                <a:latin typeface="Arial"/>
                <a:ea typeface="Arial"/>
                <a:cs typeface="Arial"/>
                <a:sym typeface="Arial"/>
              </a:rPr>
              <a:t>PROJECT REF NO. 101143958. ERASMUS-EDU-2023-PEX-COVE</a:t>
            </a:r>
            <a:endParaRPr sz="1300" b="0" i="0" u="none" strike="noStrike" cap="none">
              <a:solidFill>
                <a:srgbClr val="0AD679"/>
              </a:solidFill>
              <a:latin typeface="Arial"/>
              <a:ea typeface="Arial"/>
              <a:cs typeface="Arial"/>
              <a:sym typeface="Arial"/>
            </a:endParaRPr>
          </a:p>
        </p:txBody>
      </p:sp>
      <p:pic>
        <p:nvPicPr>
          <p:cNvPr id="17" name="Google Shape;17;g2ce29752c90_0_32"/>
          <p:cNvPicPr preferRelativeResize="0"/>
          <p:nvPr/>
        </p:nvPicPr>
        <p:blipFill rotWithShape="1">
          <a:blip r:embed="rId4">
            <a:alphaModFix/>
          </a:blip>
          <a:srcRect/>
          <a:stretch/>
        </p:blipFill>
        <p:spPr>
          <a:xfrm>
            <a:off x="359044" y="323769"/>
            <a:ext cx="4161700" cy="798600"/>
          </a:xfrm>
          <a:prstGeom prst="rect">
            <a:avLst/>
          </a:prstGeom>
          <a:noFill/>
          <a:ln>
            <a:noFill/>
          </a:ln>
        </p:spPr>
      </p:pic>
      <p:cxnSp>
        <p:nvCxnSpPr>
          <p:cNvPr id="18" name="Google Shape;18;g2ce29752c90_0_32"/>
          <p:cNvCxnSpPr/>
          <p:nvPr/>
        </p:nvCxnSpPr>
        <p:spPr>
          <a:xfrm>
            <a:off x="5128150" y="231753"/>
            <a:ext cx="0" cy="94170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EAF"/>
              </a:buClr>
              <a:buSzPts val="2400"/>
              <a:buFont typeface="Arial"/>
              <a:buNone/>
              <a:defRPr sz="2400" b="1">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2400"/>
              <a:buNone/>
              <a:defRPr sz="2400" b="1">
                <a:solidFill>
                  <a:srgbClr val="012EAF"/>
                </a:solidFill>
              </a:defRPr>
            </a:lvl2pPr>
            <a:lvl3pPr lvl="2" algn="l">
              <a:lnSpc>
                <a:spcPct val="100000"/>
              </a:lnSpc>
              <a:spcBef>
                <a:spcPts val="0"/>
              </a:spcBef>
              <a:spcAft>
                <a:spcPts val="0"/>
              </a:spcAft>
              <a:buClr>
                <a:srgbClr val="012EAF"/>
              </a:buClr>
              <a:buSzPts val="2400"/>
              <a:buNone/>
              <a:defRPr sz="2400" b="1">
                <a:solidFill>
                  <a:srgbClr val="012EAF"/>
                </a:solidFill>
              </a:defRPr>
            </a:lvl3pPr>
            <a:lvl4pPr lvl="3" algn="l">
              <a:lnSpc>
                <a:spcPct val="100000"/>
              </a:lnSpc>
              <a:spcBef>
                <a:spcPts val="0"/>
              </a:spcBef>
              <a:spcAft>
                <a:spcPts val="0"/>
              </a:spcAft>
              <a:buClr>
                <a:srgbClr val="012EAF"/>
              </a:buClr>
              <a:buSzPts val="2400"/>
              <a:buNone/>
              <a:defRPr sz="2400" b="1">
                <a:solidFill>
                  <a:srgbClr val="012EAF"/>
                </a:solidFill>
              </a:defRPr>
            </a:lvl4pPr>
            <a:lvl5pPr lvl="4" algn="l">
              <a:lnSpc>
                <a:spcPct val="100000"/>
              </a:lnSpc>
              <a:spcBef>
                <a:spcPts val="0"/>
              </a:spcBef>
              <a:spcAft>
                <a:spcPts val="0"/>
              </a:spcAft>
              <a:buClr>
                <a:srgbClr val="012EAF"/>
              </a:buClr>
              <a:buSzPts val="2400"/>
              <a:buNone/>
              <a:defRPr sz="2400" b="1">
                <a:solidFill>
                  <a:srgbClr val="012EAF"/>
                </a:solidFill>
              </a:defRPr>
            </a:lvl5pPr>
            <a:lvl6pPr lvl="5" algn="l">
              <a:lnSpc>
                <a:spcPct val="100000"/>
              </a:lnSpc>
              <a:spcBef>
                <a:spcPts val="0"/>
              </a:spcBef>
              <a:spcAft>
                <a:spcPts val="0"/>
              </a:spcAft>
              <a:buClr>
                <a:srgbClr val="012EAF"/>
              </a:buClr>
              <a:buSzPts val="2400"/>
              <a:buNone/>
              <a:defRPr sz="2400" b="1">
                <a:solidFill>
                  <a:srgbClr val="012EAF"/>
                </a:solidFill>
              </a:defRPr>
            </a:lvl6pPr>
            <a:lvl7pPr lvl="6" algn="l">
              <a:lnSpc>
                <a:spcPct val="100000"/>
              </a:lnSpc>
              <a:spcBef>
                <a:spcPts val="0"/>
              </a:spcBef>
              <a:spcAft>
                <a:spcPts val="0"/>
              </a:spcAft>
              <a:buClr>
                <a:srgbClr val="012EAF"/>
              </a:buClr>
              <a:buSzPts val="2400"/>
              <a:buNone/>
              <a:defRPr sz="2400" b="1">
                <a:solidFill>
                  <a:srgbClr val="012EAF"/>
                </a:solidFill>
              </a:defRPr>
            </a:lvl7pPr>
            <a:lvl8pPr lvl="7" algn="l">
              <a:lnSpc>
                <a:spcPct val="100000"/>
              </a:lnSpc>
              <a:spcBef>
                <a:spcPts val="0"/>
              </a:spcBef>
              <a:spcAft>
                <a:spcPts val="0"/>
              </a:spcAft>
              <a:buClr>
                <a:srgbClr val="012EAF"/>
              </a:buClr>
              <a:buSzPts val="2400"/>
              <a:buNone/>
              <a:defRPr sz="2400" b="1">
                <a:solidFill>
                  <a:srgbClr val="012EAF"/>
                </a:solidFill>
              </a:defRPr>
            </a:lvl8pPr>
            <a:lvl9pPr lvl="8" algn="l">
              <a:lnSpc>
                <a:spcPct val="100000"/>
              </a:lnSpc>
              <a:spcBef>
                <a:spcPts val="0"/>
              </a:spcBef>
              <a:spcAft>
                <a:spcPts val="0"/>
              </a:spcAft>
              <a:buClr>
                <a:srgbClr val="012EAF"/>
              </a:buClr>
              <a:buSzPts val="2400"/>
              <a:buNone/>
              <a:defRPr sz="2400" b="1">
                <a:solidFill>
                  <a:srgbClr val="012EAF"/>
                </a:solidFill>
              </a:defRPr>
            </a:lvl9pPr>
          </a:lstStyle>
          <a:p>
            <a:endParaRPr/>
          </a:p>
        </p:txBody>
      </p:sp>
      <p:sp>
        <p:nvSpPr>
          <p:cNvPr id="21" name="Google Shape;21;p4"/>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atin typeface="Arial"/>
                <a:ea typeface="Arial"/>
                <a:cs typeface="Arial"/>
                <a:sym typeface="Arial"/>
              </a:defRPr>
            </a:lvl1pPr>
            <a:lvl2pPr marL="914400" lvl="1" indent="-361950" algn="l">
              <a:lnSpc>
                <a:spcPct val="90000"/>
              </a:lnSpc>
              <a:spcBef>
                <a:spcPts val="500"/>
              </a:spcBef>
              <a:spcAft>
                <a:spcPts val="0"/>
              </a:spcAft>
              <a:buClr>
                <a:schemeClr val="dk1"/>
              </a:buClr>
              <a:buSzPts val="2100"/>
              <a:buChar char="•"/>
              <a:defRPr sz="21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atin typeface="Arial"/>
                <a:ea typeface="Arial"/>
                <a:cs typeface="Arial"/>
                <a:sym typeface="Arial"/>
              </a:defRPr>
            </a:lvl6pPr>
            <a:lvl7pPr marL="3200400" lvl="6" indent="-342900" algn="l">
              <a:lnSpc>
                <a:spcPct val="90000"/>
              </a:lnSpc>
              <a:spcBef>
                <a:spcPts val="500"/>
              </a:spcBef>
              <a:spcAft>
                <a:spcPts val="0"/>
              </a:spcAft>
              <a:buClr>
                <a:schemeClr val="dk1"/>
              </a:buClr>
              <a:buSzPts val="1800"/>
              <a:buChar char="•"/>
              <a:defRPr>
                <a:latin typeface="Arial"/>
                <a:ea typeface="Arial"/>
                <a:cs typeface="Arial"/>
                <a:sym typeface="Arial"/>
              </a:defRPr>
            </a:lvl7pPr>
            <a:lvl8pPr marL="3657600" lvl="7" indent="-342900" algn="l">
              <a:lnSpc>
                <a:spcPct val="90000"/>
              </a:lnSpc>
              <a:spcBef>
                <a:spcPts val="500"/>
              </a:spcBef>
              <a:spcAft>
                <a:spcPts val="0"/>
              </a:spcAft>
              <a:buClr>
                <a:schemeClr val="dk1"/>
              </a:buClr>
              <a:buSzPts val="1800"/>
              <a:buChar char="•"/>
              <a:defRPr>
                <a:latin typeface="Arial"/>
                <a:ea typeface="Arial"/>
                <a:cs typeface="Arial"/>
                <a:sym typeface="Arial"/>
              </a:defRPr>
            </a:lvl8pPr>
            <a:lvl9pPr marL="4114800" lvl="8" indent="-342900" algn="l">
              <a:lnSpc>
                <a:spcPct val="90000"/>
              </a:lnSpc>
              <a:spcBef>
                <a:spcPts val="500"/>
              </a:spcBef>
              <a:spcAft>
                <a:spcPts val="0"/>
              </a:spcAft>
              <a:buClr>
                <a:schemeClr val="dk1"/>
              </a:buClr>
              <a:buSzPts val="1800"/>
              <a:buChar char="•"/>
              <a:defRPr>
                <a:latin typeface="Arial"/>
                <a:ea typeface="Arial"/>
                <a:cs typeface="Arial"/>
                <a:sym typeface="Arial"/>
              </a:defRPr>
            </a:lvl9pPr>
          </a:lstStyle>
          <a:p>
            <a:endParaRPr/>
          </a:p>
        </p:txBody>
      </p:sp>
      <p:sp>
        <p:nvSpPr>
          <p:cNvPr id="22" name="Google Shape;22;p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3" name="Google Shape;23;p4"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24" name="Google Shape;24;p4"/>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25" name="Google Shape;25;p4"/>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26" name="Google Shape;26;p4"/>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27" name="Google Shape;27;p4"/>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28" name="Google Shape;28;p4"/>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
        <p:cNvGrpSpPr/>
        <p:nvPr/>
      </p:nvGrpSpPr>
      <p:grpSpPr>
        <a:xfrm>
          <a:off x="0" y="0"/>
          <a:ext cx="0" cy="0"/>
          <a:chOff x="0" y="0"/>
          <a:chExt cx="0" cy="0"/>
        </a:xfrm>
      </p:grpSpPr>
      <p:sp>
        <p:nvSpPr>
          <p:cNvPr id="30" name="Google Shape;30;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012EAF"/>
              </a:buClr>
              <a:buSzPts val="5400"/>
              <a:buFont typeface="Arial"/>
              <a:buNone/>
              <a:defRPr sz="5400">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1400"/>
              <a:buNone/>
              <a:defRPr>
                <a:solidFill>
                  <a:srgbClr val="012EAF"/>
                </a:solidFill>
              </a:defRPr>
            </a:lvl2pPr>
            <a:lvl3pPr lvl="2" algn="l">
              <a:lnSpc>
                <a:spcPct val="100000"/>
              </a:lnSpc>
              <a:spcBef>
                <a:spcPts val="0"/>
              </a:spcBef>
              <a:spcAft>
                <a:spcPts val="0"/>
              </a:spcAft>
              <a:buClr>
                <a:srgbClr val="012EAF"/>
              </a:buClr>
              <a:buSzPts val="1400"/>
              <a:buNone/>
              <a:defRPr>
                <a:solidFill>
                  <a:srgbClr val="012EAF"/>
                </a:solidFill>
              </a:defRPr>
            </a:lvl3pPr>
            <a:lvl4pPr lvl="3" algn="l">
              <a:lnSpc>
                <a:spcPct val="100000"/>
              </a:lnSpc>
              <a:spcBef>
                <a:spcPts val="0"/>
              </a:spcBef>
              <a:spcAft>
                <a:spcPts val="0"/>
              </a:spcAft>
              <a:buClr>
                <a:srgbClr val="012EAF"/>
              </a:buClr>
              <a:buSzPts val="1400"/>
              <a:buNone/>
              <a:defRPr>
                <a:solidFill>
                  <a:srgbClr val="012EAF"/>
                </a:solidFill>
              </a:defRPr>
            </a:lvl4pPr>
            <a:lvl5pPr lvl="4" algn="l">
              <a:lnSpc>
                <a:spcPct val="100000"/>
              </a:lnSpc>
              <a:spcBef>
                <a:spcPts val="0"/>
              </a:spcBef>
              <a:spcAft>
                <a:spcPts val="0"/>
              </a:spcAft>
              <a:buClr>
                <a:srgbClr val="012EAF"/>
              </a:buClr>
              <a:buSzPts val="1400"/>
              <a:buNone/>
              <a:defRPr>
                <a:solidFill>
                  <a:srgbClr val="012EAF"/>
                </a:solidFill>
              </a:defRPr>
            </a:lvl5pPr>
            <a:lvl6pPr lvl="5" algn="l">
              <a:lnSpc>
                <a:spcPct val="100000"/>
              </a:lnSpc>
              <a:spcBef>
                <a:spcPts val="0"/>
              </a:spcBef>
              <a:spcAft>
                <a:spcPts val="0"/>
              </a:spcAft>
              <a:buClr>
                <a:srgbClr val="012EAF"/>
              </a:buClr>
              <a:buSzPts val="1400"/>
              <a:buNone/>
              <a:defRPr>
                <a:solidFill>
                  <a:srgbClr val="012EAF"/>
                </a:solidFill>
              </a:defRPr>
            </a:lvl6pPr>
            <a:lvl7pPr lvl="6" algn="l">
              <a:lnSpc>
                <a:spcPct val="100000"/>
              </a:lnSpc>
              <a:spcBef>
                <a:spcPts val="0"/>
              </a:spcBef>
              <a:spcAft>
                <a:spcPts val="0"/>
              </a:spcAft>
              <a:buClr>
                <a:srgbClr val="012EAF"/>
              </a:buClr>
              <a:buSzPts val="1400"/>
              <a:buNone/>
              <a:defRPr>
                <a:solidFill>
                  <a:srgbClr val="012EAF"/>
                </a:solidFill>
              </a:defRPr>
            </a:lvl7pPr>
            <a:lvl8pPr lvl="7" algn="l">
              <a:lnSpc>
                <a:spcPct val="100000"/>
              </a:lnSpc>
              <a:spcBef>
                <a:spcPts val="0"/>
              </a:spcBef>
              <a:spcAft>
                <a:spcPts val="0"/>
              </a:spcAft>
              <a:buClr>
                <a:srgbClr val="012EAF"/>
              </a:buClr>
              <a:buSzPts val="1400"/>
              <a:buNone/>
              <a:defRPr>
                <a:solidFill>
                  <a:srgbClr val="012EAF"/>
                </a:solidFill>
              </a:defRPr>
            </a:lvl8pPr>
            <a:lvl9pPr lvl="8" algn="l">
              <a:lnSpc>
                <a:spcPct val="100000"/>
              </a:lnSpc>
              <a:spcBef>
                <a:spcPts val="0"/>
              </a:spcBef>
              <a:spcAft>
                <a:spcPts val="0"/>
              </a:spcAft>
              <a:buClr>
                <a:srgbClr val="012EAF"/>
              </a:buClr>
              <a:buSzPts val="1400"/>
              <a:buNone/>
              <a:defRPr>
                <a:solidFill>
                  <a:srgbClr val="012EAF"/>
                </a:solidFill>
              </a:defRPr>
            </a:lvl9pPr>
          </a:lstStyle>
          <a:p>
            <a:endParaRPr/>
          </a:p>
        </p:txBody>
      </p:sp>
      <p:sp>
        <p:nvSpPr>
          <p:cNvPr id="31" name="Google Shape;31;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666666"/>
              </a:buClr>
              <a:buSzPts val="2400"/>
              <a:buNone/>
              <a:defRPr sz="2400">
                <a:solidFill>
                  <a:srgbClr val="666666"/>
                </a:solidFill>
                <a:latin typeface="Arial"/>
                <a:ea typeface="Arial"/>
                <a:cs typeface="Arial"/>
                <a:sym typeface="Arial"/>
              </a:defRPr>
            </a:lvl1pPr>
            <a:lvl2pPr lvl="1" algn="ctr">
              <a:lnSpc>
                <a:spcPct val="90000"/>
              </a:lnSpc>
              <a:spcBef>
                <a:spcPts val="500"/>
              </a:spcBef>
              <a:spcAft>
                <a:spcPts val="0"/>
              </a:spcAft>
              <a:buClr>
                <a:srgbClr val="666666"/>
              </a:buClr>
              <a:buSzPts val="2000"/>
              <a:buNone/>
              <a:defRPr sz="2000">
                <a:solidFill>
                  <a:srgbClr val="666666"/>
                </a:solidFill>
                <a:latin typeface="Arial"/>
                <a:ea typeface="Arial"/>
                <a:cs typeface="Arial"/>
                <a:sym typeface="Arial"/>
              </a:defRPr>
            </a:lvl2pPr>
            <a:lvl3pPr lvl="2" algn="ctr">
              <a:lnSpc>
                <a:spcPct val="90000"/>
              </a:lnSpc>
              <a:spcBef>
                <a:spcPts val="500"/>
              </a:spcBef>
              <a:spcAft>
                <a:spcPts val="0"/>
              </a:spcAft>
              <a:buClr>
                <a:srgbClr val="666666"/>
              </a:buClr>
              <a:buSzPts val="1800"/>
              <a:buNone/>
              <a:defRPr sz="1800">
                <a:solidFill>
                  <a:srgbClr val="666666"/>
                </a:solidFill>
                <a:latin typeface="Arial"/>
                <a:ea typeface="Arial"/>
                <a:cs typeface="Arial"/>
                <a:sym typeface="Arial"/>
              </a:defRPr>
            </a:lvl3pPr>
            <a:lvl4pPr lvl="3"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4pPr>
            <a:lvl5pPr lvl="4"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5pPr>
            <a:lvl6pPr lvl="5"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6pPr>
            <a:lvl7pPr lvl="6"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7pPr>
            <a:lvl8pPr lvl="7"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8pPr>
            <a:lvl9pPr lvl="8"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9pPr>
          </a:lstStyle>
          <a:p>
            <a:endParaRPr/>
          </a:p>
        </p:txBody>
      </p:sp>
      <p:sp>
        <p:nvSpPr>
          <p:cNvPr id="32" name="Google Shape;3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3" name="Google Shape;33;p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3"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35" name="Google Shape;35;p3"/>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36" name="Google Shape;36;p3"/>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37" name="Google Shape;37;p3"/>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38" name="Google Shape;38;p3"/>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39" name="Google Shape;39;p3"/>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1"/>
          <p:cNvSpPr txBox="1">
            <a:spLocks noGrp="1"/>
          </p:cNvSpPr>
          <p:nvPr>
            <p:ph type="ctrTitle" idx="4294967295"/>
          </p:nvPr>
        </p:nvSpPr>
        <p:spPr>
          <a:xfrm>
            <a:off x="1308725" y="3410900"/>
            <a:ext cx="9144000" cy="11172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5400"/>
              <a:buFont typeface="Calibri"/>
              <a:buNone/>
            </a:pPr>
            <a:r>
              <a:rPr lang="en-US" sz="1560" dirty="0">
                <a:solidFill>
                  <a:schemeClr val="lt1"/>
                </a:solidFill>
                <a:latin typeface="Arial"/>
                <a:ea typeface="Arial"/>
                <a:cs typeface="Arial"/>
                <a:sym typeface="Arial"/>
              </a:rPr>
              <a:t>Team: Makar </a:t>
            </a:r>
            <a:r>
              <a:rPr lang="en-US" sz="1560" dirty="0" err="1">
                <a:solidFill>
                  <a:schemeClr val="lt1"/>
                </a:solidFill>
                <a:latin typeface="Arial"/>
                <a:ea typeface="Arial"/>
                <a:cs typeface="Arial"/>
                <a:sym typeface="Arial"/>
              </a:rPr>
              <a:t>Baskakov</a:t>
            </a:r>
            <a:r>
              <a:rPr lang="en-US" sz="1560" dirty="0">
                <a:solidFill>
                  <a:schemeClr val="lt1"/>
                </a:solidFill>
                <a:latin typeface="Arial"/>
                <a:ea typeface="Arial"/>
                <a:cs typeface="Arial"/>
                <a:sym typeface="Arial"/>
              </a:rPr>
              <a:t>, Lev Maleta, Roman </a:t>
            </a:r>
            <a:r>
              <a:rPr lang="en-US" sz="1560" dirty="0" err="1">
                <a:solidFill>
                  <a:schemeClr val="lt1"/>
                </a:solidFill>
                <a:latin typeface="Arial"/>
                <a:ea typeface="Arial"/>
                <a:cs typeface="Arial"/>
                <a:sym typeface="Arial"/>
              </a:rPr>
              <a:t>Ponomarenko</a:t>
            </a: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dirty="0">
                <a:solidFill>
                  <a:schemeClr val="lt1"/>
                </a:solidFill>
                <a:latin typeface="Arial"/>
                <a:ea typeface="Arial"/>
                <a:cs typeface="Arial"/>
                <a:sym typeface="Arial"/>
              </a:rPr>
              <a:t>Date: 19th of June 2026</a:t>
            </a: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dirty="0">
                <a:solidFill>
                  <a:schemeClr val="lt1"/>
                </a:solidFill>
                <a:latin typeface="Arial"/>
                <a:ea typeface="Arial"/>
                <a:cs typeface="Arial"/>
                <a:sym typeface="Arial"/>
              </a:rPr>
              <a:t>Venue: Frederick University, Limassol</a:t>
            </a: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1560" dirty="0">
              <a:solidFill>
                <a:schemeClr val="lt1"/>
              </a:solidFill>
              <a:latin typeface="Arial"/>
              <a:ea typeface="Arial"/>
              <a:cs typeface="Arial"/>
              <a:sym typeface="Arial"/>
            </a:endParaRPr>
          </a:p>
        </p:txBody>
      </p:sp>
      <p:sp>
        <p:nvSpPr>
          <p:cNvPr id="45" name="Google Shape;45;p1"/>
          <p:cNvSpPr txBox="1">
            <a:spLocks noGrp="1"/>
          </p:cNvSpPr>
          <p:nvPr>
            <p:ph type="ftr" idx="4294967295"/>
          </p:nvPr>
        </p:nvSpPr>
        <p:spPr>
          <a:xfrm>
            <a:off x="1308725" y="4582330"/>
            <a:ext cx="9144000" cy="89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200" dirty="0">
                <a:solidFill>
                  <a:schemeClr val="lt1"/>
                </a:solidFill>
                <a:latin typeface="Arial"/>
                <a:ea typeface="Arial"/>
                <a:cs typeface="Arial"/>
                <a:sym typeface="Arial"/>
              </a:rPr>
              <a:t>Mind the Game</a:t>
            </a:r>
            <a:endParaRPr sz="2200" dirty="0">
              <a:solidFill>
                <a:schemeClr val="lt1"/>
              </a:solidFill>
              <a:latin typeface="Arial"/>
              <a:ea typeface="Arial"/>
              <a:cs typeface="Arial"/>
              <a:sym typeface="Arial"/>
            </a:endParaRPr>
          </a:p>
        </p:txBody>
      </p:sp>
      <p:sp>
        <p:nvSpPr>
          <p:cNvPr id="46" name="Google Shape;46;p1"/>
          <p:cNvSpPr txBox="1">
            <a:spLocks noGrp="1"/>
          </p:cNvSpPr>
          <p:nvPr>
            <p:ph type="ctrTitle" idx="4294967295"/>
          </p:nvPr>
        </p:nvSpPr>
        <p:spPr>
          <a:xfrm>
            <a:off x="1524000" y="1247685"/>
            <a:ext cx="9144000" cy="2033899"/>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5400"/>
              <a:buFont typeface="Calibri"/>
              <a:buNone/>
            </a:pPr>
            <a:r>
              <a:rPr lang="en-US" sz="3200" dirty="0">
                <a:solidFill>
                  <a:schemeClr val="lt1"/>
                </a:solidFill>
                <a:latin typeface="Arial"/>
                <a:ea typeface="Arial"/>
                <a:cs typeface="Arial"/>
                <a:sym typeface="Arial"/>
              </a:rPr>
              <a:t>Team 10 </a:t>
            </a:r>
            <a:br>
              <a:rPr lang="en-US" sz="3200" dirty="0">
                <a:solidFill>
                  <a:schemeClr val="lt1"/>
                </a:solidFill>
                <a:latin typeface="Arial"/>
                <a:ea typeface="Arial"/>
                <a:cs typeface="Arial"/>
                <a:sym typeface="Arial"/>
              </a:rPr>
            </a:br>
            <a:r>
              <a:rPr lang="en-US" sz="3200" dirty="0">
                <a:solidFill>
                  <a:schemeClr val="lt1"/>
                </a:solidFill>
                <a:latin typeface="Arial"/>
                <a:ea typeface="Arial"/>
                <a:cs typeface="Arial"/>
                <a:sym typeface="Arial"/>
              </a:rPr>
              <a:t>AI-Powered Cyprus Sign Language Translator</a:t>
            </a:r>
            <a:endParaRPr sz="320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2560" dirty="0">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g2ce29752c90_0_4"/>
          <p:cNvSpPr txBox="1">
            <a:spLocks noGrp="1"/>
          </p:cNvSpPr>
          <p:nvPr>
            <p:ph type="title"/>
          </p:nvPr>
        </p:nvSpPr>
        <p:spPr>
          <a:xfrm>
            <a:off x="282675" y="1023525"/>
            <a:ext cx="10515600" cy="1517656"/>
          </a:xfrm>
          <a:prstGeom prst="rect">
            <a:avLst/>
          </a:prstGeom>
          <a:noFill/>
          <a:ln>
            <a:noFill/>
          </a:ln>
        </p:spPr>
        <p:txBody>
          <a:bodyPr spcFirstLastPara="1" wrap="square" lIns="91425" tIns="45700" rIns="91425" bIns="45700" anchor="ctr" anchorCtr="0">
            <a:normAutofit/>
          </a:bodyPr>
          <a:lstStyle/>
          <a:p>
            <a:r>
              <a:rPr lang="en-US" dirty="0"/>
              <a:t>Problem Overview</a:t>
            </a:r>
            <a:r>
              <a:rPr lang="ru-RU" dirty="0"/>
              <a:t> </a:t>
            </a:r>
            <a:br>
              <a:rPr lang="ru-RU" dirty="0"/>
            </a:br>
            <a:r>
              <a:rPr lang="en-US" dirty="0"/>
              <a:t>Communication Barriers in Online Services</a:t>
            </a:r>
            <a:br>
              <a:rPr lang="en-US" dirty="0"/>
            </a:br>
            <a:endParaRPr dirty="0"/>
          </a:p>
        </p:txBody>
      </p:sp>
      <p:sp>
        <p:nvSpPr>
          <p:cNvPr id="52" name="Google Shape;52;g2ce29752c90_0_4"/>
          <p:cNvSpPr txBox="1">
            <a:spLocks noGrp="1"/>
          </p:cNvSpPr>
          <p:nvPr>
            <p:ph type="body" idx="1"/>
          </p:nvPr>
        </p:nvSpPr>
        <p:spPr>
          <a:xfrm>
            <a:off x="242574" y="1679944"/>
            <a:ext cx="11720825" cy="4159981"/>
          </a:xfrm>
          <a:prstGeom prst="rect">
            <a:avLst/>
          </a:prstGeom>
          <a:noFill/>
          <a:ln>
            <a:noFill/>
          </a:ln>
        </p:spPr>
        <p:txBody>
          <a:bodyPr spcFirstLastPara="1" wrap="square" lIns="91425" tIns="45700" rIns="91425" bIns="45700" anchor="t" anchorCtr="0">
            <a:normAutofit/>
          </a:bodyPr>
          <a:lstStyle/>
          <a:p>
            <a:pPr marL="76200" indent="0">
              <a:buNone/>
            </a:pPr>
            <a:endParaRPr lang="ru-RU" dirty="0"/>
          </a:p>
          <a:p>
            <a:r>
              <a:rPr lang="en-US" dirty="0"/>
              <a:t>Deaf and hard-of-hearing users can face difficulties when using online platforms such as university portals, appointment systems, public-service websites, and forms.</a:t>
            </a:r>
            <a:endParaRPr lang="ru-RU" dirty="0"/>
          </a:p>
          <a:p>
            <a:endParaRPr lang="en-US" dirty="0"/>
          </a:p>
          <a:p>
            <a:r>
              <a:rPr lang="en-US" dirty="0"/>
              <a:t>Most websites are built around written or spoken language. They usually do not support sign-language interaction.</a:t>
            </a:r>
            <a:endParaRPr lang="ru-RU" dirty="0"/>
          </a:p>
          <a:p>
            <a:endParaRPr lang="en-US" dirty="0"/>
          </a:p>
          <a:p>
            <a:r>
              <a:rPr lang="en-US" dirty="0"/>
              <a:t>For our MVP, we focus on a smaller problem: recognizing selected isolated signs and converting them into text inside the browser.</a:t>
            </a:r>
          </a:p>
          <a:p>
            <a:endParaRPr lang="en-US" dirty="0"/>
          </a:p>
          <a:p>
            <a:pPr marL="0" lvl="0" indent="0" algn="l" rtl="0">
              <a:lnSpc>
                <a:spcPct val="90000"/>
              </a:lnSpc>
              <a:spcBef>
                <a:spcPts val="1000"/>
              </a:spcBef>
              <a:spcAft>
                <a:spcPts val="0"/>
              </a:spcAft>
              <a:buSzPts val="2400"/>
              <a:buNone/>
            </a:pPr>
            <a:endParaRPr dirty="0"/>
          </a:p>
        </p:txBody>
      </p:sp>
      <p:sp>
        <p:nvSpPr>
          <p:cNvPr id="53" name="Google Shape;53;g2ce29752c90_0_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g3ebb01b6cab_0_0"/>
          <p:cNvSpPr txBox="1">
            <a:spLocks noGrp="1"/>
          </p:cNvSpPr>
          <p:nvPr>
            <p:ph type="title"/>
          </p:nvPr>
        </p:nvSpPr>
        <p:spPr>
          <a:xfrm>
            <a:off x="282675" y="1023524"/>
            <a:ext cx="10515600" cy="1868531"/>
          </a:xfrm>
          <a:prstGeom prst="rect">
            <a:avLst/>
          </a:prstGeom>
          <a:noFill/>
          <a:ln>
            <a:noFill/>
          </a:ln>
        </p:spPr>
        <p:txBody>
          <a:bodyPr spcFirstLastPara="1" wrap="square" lIns="91425" tIns="45700" rIns="91425" bIns="45700" anchor="ctr" anchorCtr="0">
            <a:normAutofit/>
          </a:bodyPr>
          <a:lstStyle/>
          <a:p>
            <a:r>
              <a:rPr lang="en-US" dirty="0"/>
              <a:t>Motivation</a:t>
            </a:r>
            <a:br>
              <a:rPr lang="en-US" dirty="0"/>
            </a:br>
            <a:endParaRPr dirty="0"/>
          </a:p>
        </p:txBody>
      </p:sp>
      <p:sp>
        <p:nvSpPr>
          <p:cNvPr id="59" name="Google Shape;59;g3ebb01b6cab_0_0"/>
          <p:cNvSpPr txBox="1">
            <a:spLocks noGrp="1"/>
          </p:cNvSpPr>
          <p:nvPr>
            <p:ph type="body" idx="1"/>
          </p:nvPr>
        </p:nvSpPr>
        <p:spPr>
          <a:xfrm>
            <a:off x="242574" y="2254101"/>
            <a:ext cx="11506403" cy="3585823"/>
          </a:xfrm>
          <a:prstGeom prst="rect">
            <a:avLst/>
          </a:prstGeom>
          <a:noFill/>
          <a:ln>
            <a:noFill/>
          </a:ln>
        </p:spPr>
        <p:txBody>
          <a:bodyPr spcFirstLastPara="1" wrap="square" lIns="91425" tIns="45700" rIns="91425" bIns="45700" anchor="t" anchorCtr="0">
            <a:normAutofit/>
          </a:bodyPr>
          <a:lstStyle/>
          <a:p>
            <a:r>
              <a:rPr lang="en-US" dirty="0"/>
              <a:t>Our goal is to make online communication more accessible.</a:t>
            </a:r>
          </a:p>
          <a:p>
            <a:endParaRPr lang="en-US" dirty="0"/>
          </a:p>
          <a:p>
            <a:r>
              <a:rPr lang="en-US" dirty="0"/>
              <a:t>A browser extension is useful because it can work on top of existing websites. Users do not need to open a separate app or platform.</a:t>
            </a:r>
          </a:p>
          <a:p>
            <a:endParaRPr lang="en-US" dirty="0"/>
          </a:p>
          <a:p>
            <a:r>
              <a:rPr lang="en-US" dirty="0"/>
              <a:t>This approach can support simple communication tasks such as asking for help, filling forms, understanding selected words, and interacting with online services.</a:t>
            </a:r>
          </a:p>
          <a:p>
            <a:pPr marL="0" lvl="0" indent="0" algn="l" rtl="0">
              <a:lnSpc>
                <a:spcPct val="90000"/>
              </a:lnSpc>
              <a:spcBef>
                <a:spcPts val="1000"/>
              </a:spcBef>
              <a:spcAft>
                <a:spcPts val="0"/>
              </a:spcAft>
              <a:buSzPts val="2400"/>
              <a:buNone/>
            </a:pPr>
            <a:endParaRPr dirty="0"/>
          </a:p>
        </p:txBody>
      </p:sp>
      <p:sp>
        <p:nvSpPr>
          <p:cNvPr id="60" name="Google Shape;60;g3ebb01b6cab_0_0"/>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g3ebb01b6cab_0_6"/>
          <p:cNvSpPr txBox="1">
            <a:spLocks noGrp="1"/>
          </p:cNvSpPr>
          <p:nvPr>
            <p:ph type="title"/>
          </p:nvPr>
        </p:nvSpPr>
        <p:spPr>
          <a:xfrm>
            <a:off x="282675" y="401653"/>
            <a:ext cx="9228794" cy="2144994"/>
          </a:xfrm>
          <a:prstGeom prst="rect">
            <a:avLst/>
          </a:prstGeom>
          <a:noFill/>
          <a:ln>
            <a:noFill/>
          </a:ln>
        </p:spPr>
        <p:txBody>
          <a:bodyPr spcFirstLastPara="1" wrap="square" lIns="91425" tIns="45700" rIns="91425" bIns="45700" anchor="ctr" anchorCtr="0">
            <a:normAutofit/>
          </a:bodyPr>
          <a:lstStyle/>
          <a:p>
            <a:br>
              <a:rPr lang="en-US" dirty="0"/>
            </a:br>
            <a:br>
              <a:rPr lang="en-US" dirty="0"/>
            </a:br>
            <a:r>
              <a:rPr lang="en-US" dirty="0"/>
              <a:t>Solution</a:t>
            </a:r>
            <a:br>
              <a:rPr lang="en-US" dirty="0"/>
            </a:br>
            <a:r>
              <a:rPr lang="en-US" dirty="0"/>
              <a:t>KN</a:t>
            </a:r>
            <a:r>
              <a:rPr lang="el-GR" dirty="0"/>
              <a:t>Γ </a:t>
            </a:r>
            <a:r>
              <a:rPr lang="en-US" dirty="0"/>
              <a:t>Bridge</a:t>
            </a:r>
            <a:br>
              <a:rPr lang="en-US" dirty="0"/>
            </a:br>
            <a:endParaRPr dirty="0"/>
          </a:p>
        </p:txBody>
      </p:sp>
      <p:sp>
        <p:nvSpPr>
          <p:cNvPr id="66" name="Google Shape;66;g3ebb01b6cab_0_6"/>
          <p:cNvSpPr txBox="1">
            <a:spLocks noGrp="1"/>
          </p:cNvSpPr>
          <p:nvPr>
            <p:ph type="body" idx="1"/>
          </p:nvPr>
        </p:nvSpPr>
        <p:spPr>
          <a:xfrm>
            <a:off x="242574" y="2162085"/>
            <a:ext cx="11453239" cy="3834678"/>
          </a:xfrm>
          <a:prstGeom prst="rect">
            <a:avLst/>
          </a:prstGeom>
          <a:noFill/>
          <a:ln>
            <a:noFill/>
          </a:ln>
        </p:spPr>
        <p:txBody>
          <a:bodyPr spcFirstLastPara="1" wrap="square" lIns="91425" tIns="45700" rIns="91425" bIns="45700" anchor="t" anchorCtr="0">
            <a:normAutofit fontScale="92500"/>
          </a:bodyPr>
          <a:lstStyle/>
          <a:p>
            <a:r>
              <a:rPr lang="en-US" dirty="0"/>
              <a:t>KN</a:t>
            </a:r>
            <a:r>
              <a:rPr lang="el-GR" dirty="0"/>
              <a:t>Γ </a:t>
            </a:r>
            <a:r>
              <a:rPr lang="en-US" dirty="0"/>
              <a:t>Bridge is a browser-extension prototype for isolated sign recognition.</a:t>
            </a:r>
          </a:p>
          <a:p>
            <a:pPr marL="76200" indent="0">
              <a:buNone/>
            </a:pPr>
            <a:endParaRPr lang="en-US" dirty="0"/>
          </a:p>
          <a:p>
            <a:r>
              <a:rPr lang="en-US" dirty="0"/>
              <a:t>The user opens the extension, starts the camera, and shows one or more selected signs. The extension sends the frames to a Flask backend. </a:t>
            </a:r>
            <a:r>
              <a:rPr lang="en-US" dirty="0" err="1"/>
              <a:t>MediaPipe</a:t>
            </a:r>
            <a:r>
              <a:rPr lang="en-US" dirty="0"/>
              <a:t> extracts hand landmarks, and an LSTM model predicts the sign.</a:t>
            </a:r>
          </a:p>
          <a:p>
            <a:r>
              <a:rPr lang="en-US" dirty="0"/>
              <a:t>The result is displayed as text and can be inserted into a webpage.</a:t>
            </a:r>
          </a:p>
          <a:p>
            <a:endParaRPr lang="en-US" b="1" dirty="0"/>
          </a:p>
          <a:p>
            <a:pPr marL="76200" indent="0">
              <a:buNone/>
            </a:pPr>
            <a:r>
              <a:rPr lang="en-US" b="1" dirty="0"/>
              <a:t>Pipeline:</a:t>
            </a:r>
            <a:endParaRPr lang="en-US" dirty="0"/>
          </a:p>
          <a:p>
            <a:r>
              <a:rPr lang="en-US" dirty="0"/>
              <a:t>Webcam → Browser Extension → Flask API → </a:t>
            </a:r>
            <a:r>
              <a:rPr lang="en-US" dirty="0" err="1"/>
              <a:t>MediaPipe</a:t>
            </a:r>
            <a:r>
              <a:rPr lang="en-US" dirty="0"/>
              <a:t> → LSTM Model → Text</a:t>
            </a:r>
          </a:p>
          <a:p>
            <a:pPr marL="0" lvl="0" indent="0" algn="l" rtl="0">
              <a:lnSpc>
                <a:spcPct val="90000"/>
              </a:lnSpc>
              <a:spcBef>
                <a:spcPts val="1000"/>
              </a:spcBef>
              <a:spcAft>
                <a:spcPts val="0"/>
              </a:spcAft>
              <a:buSzPts val="2400"/>
              <a:buNone/>
            </a:pPr>
            <a:endParaRPr dirty="0"/>
          </a:p>
        </p:txBody>
      </p:sp>
      <p:sp>
        <p:nvSpPr>
          <p:cNvPr id="67" name="Google Shape;67;g3ebb01b6cab_0_6"/>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g3ebb01b6cab_0_12"/>
          <p:cNvSpPr txBox="1">
            <a:spLocks noGrp="1"/>
          </p:cNvSpPr>
          <p:nvPr>
            <p:ph type="title"/>
          </p:nvPr>
        </p:nvSpPr>
        <p:spPr>
          <a:xfrm>
            <a:off x="282675" y="1222048"/>
            <a:ext cx="10515600" cy="1170773"/>
          </a:xfrm>
          <a:prstGeom prst="rect">
            <a:avLst/>
          </a:prstGeom>
          <a:noFill/>
          <a:ln>
            <a:noFill/>
          </a:ln>
        </p:spPr>
        <p:txBody>
          <a:bodyPr spcFirstLastPara="1" wrap="square" lIns="91425" tIns="45700" rIns="91425" bIns="45700" anchor="ctr" anchorCtr="0">
            <a:normAutofit/>
          </a:bodyPr>
          <a:lstStyle/>
          <a:p>
            <a:r>
              <a:rPr lang="en-US" dirty="0"/>
              <a:t>Demo Video</a:t>
            </a:r>
            <a:br>
              <a:rPr lang="en-US" dirty="0"/>
            </a:br>
            <a:r>
              <a:rPr lang="en-US" dirty="0"/>
              <a:t>MVP Demo</a:t>
            </a:r>
            <a:br>
              <a:rPr lang="en-US" dirty="0"/>
            </a:br>
            <a:endParaRPr dirty="0"/>
          </a:p>
        </p:txBody>
      </p:sp>
      <p:sp>
        <p:nvSpPr>
          <p:cNvPr id="73" name="Google Shape;73;g3ebb01b6cab_0_12"/>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400"/>
              <a:buNone/>
            </a:pPr>
            <a:endParaRPr dirty="0"/>
          </a:p>
        </p:txBody>
      </p:sp>
      <p:sp>
        <p:nvSpPr>
          <p:cNvPr id="74" name="Google Shape;74;g3ebb01b6cab_0_12"/>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sp>
        <p:nvSpPr>
          <p:cNvPr id="75" name="Google Shape;75;g3ebb01b6cab_0_12"/>
          <p:cNvSpPr txBox="1"/>
          <p:nvPr/>
        </p:nvSpPr>
        <p:spPr>
          <a:xfrm>
            <a:off x="-1722875" y="4036200"/>
            <a:ext cx="59046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pic>
        <p:nvPicPr>
          <p:cNvPr id="2" name="video_project">
            <a:hlinkClick r:id="" action="ppaction://media"/>
            <a:extLst>
              <a:ext uri="{FF2B5EF4-FFF2-40B4-BE49-F238E27FC236}">
                <a16:creationId xmlns:a16="http://schemas.microsoft.com/office/drawing/2014/main" id="{F88E8FF8-9033-4C69-B9FA-B4503A15FC6D}"/>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94" r="-94"/>
          <a:stretch/>
        </p:blipFill>
        <p:spPr>
          <a:xfrm>
            <a:off x="2414613" y="1018075"/>
            <a:ext cx="9016899" cy="507200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22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g2ce29752c90_0_25"/>
          <p:cNvSpPr txBox="1">
            <a:spLocks noGrp="1"/>
          </p:cNvSpPr>
          <p:nvPr>
            <p:ph type="ctrTitle"/>
          </p:nvPr>
        </p:nvSpPr>
        <p:spPr>
          <a:xfrm>
            <a:off x="804017" y="2884913"/>
            <a:ext cx="2978100" cy="939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5400"/>
              <a:buNone/>
            </a:pPr>
            <a:r>
              <a:rPr lang="en-US" sz="4500"/>
              <a:t>Mentors</a:t>
            </a:r>
            <a:endParaRPr sz="4500"/>
          </a:p>
        </p:txBody>
      </p:sp>
      <p:sp>
        <p:nvSpPr>
          <p:cNvPr id="81" name="Google Shape;81;g2ce29752c90_0_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6</a:t>
            </a:fld>
            <a:endParaRPr>
              <a:latin typeface="Calibri"/>
              <a:ea typeface="Calibri"/>
              <a:cs typeface="Calibri"/>
              <a:sym typeface="Calibri"/>
            </a:endParaRPr>
          </a:p>
        </p:txBody>
      </p:sp>
      <p:sp>
        <p:nvSpPr>
          <p:cNvPr id="82" name="Google Shape;82;g2ce29752c90_0_25"/>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pic>
        <p:nvPicPr>
          <p:cNvPr id="83" name="Google Shape;83;g2ce29752c90_0_25" title="Untitled design (6).png"/>
          <p:cNvPicPr preferRelativeResize="0"/>
          <p:nvPr/>
        </p:nvPicPr>
        <p:blipFill>
          <a:blip r:embed="rId3">
            <a:alphaModFix/>
          </a:blip>
          <a:stretch>
            <a:fillRect/>
          </a:stretch>
        </p:blipFill>
        <p:spPr>
          <a:xfrm>
            <a:off x="3905000" y="1309438"/>
            <a:ext cx="7272648" cy="40908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g3ebb01b6cab_0_33"/>
          <p:cNvSpPr txBox="1">
            <a:spLocks noGrp="1"/>
          </p:cNvSpPr>
          <p:nvPr>
            <p:ph type="ctrTitle"/>
          </p:nvPr>
        </p:nvSpPr>
        <p:spPr>
          <a:xfrm>
            <a:off x="1524000" y="1744993"/>
            <a:ext cx="9144000" cy="9399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SzPct val="100000"/>
              <a:buNone/>
            </a:pPr>
            <a:r>
              <a:rPr lang="en-US"/>
              <a:t>Sponsor</a:t>
            </a:r>
            <a:endParaRPr/>
          </a:p>
          <a:p>
            <a:pPr marL="0" lvl="0" indent="0" algn="ctr" rtl="0">
              <a:lnSpc>
                <a:spcPct val="90000"/>
              </a:lnSpc>
              <a:spcBef>
                <a:spcPts val="0"/>
              </a:spcBef>
              <a:spcAft>
                <a:spcPts val="0"/>
              </a:spcAft>
              <a:buSzPct val="205932"/>
              <a:buNone/>
            </a:pPr>
            <a:r>
              <a:rPr lang="en-US" sz="2622"/>
              <a:t>(Student Prizes)</a:t>
            </a:r>
            <a:endParaRPr sz="2622"/>
          </a:p>
        </p:txBody>
      </p:sp>
      <p:sp>
        <p:nvSpPr>
          <p:cNvPr id="89" name="Google Shape;89;g3ebb01b6cab_0_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7</a:t>
            </a:fld>
            <a:endParaRPr>
              <a:latin typeface="Calibri"/>
              <a:ea typeface="Calibri"/>
              <a:cs typeface="Calibri"/>
              <a:sym typeface="Calibri"/>
            </a:endParaRPr>
          </a:p>
        </p:txBody>
      </p:sp>
      <p:sp>
        <p:nvSpPr>
          <p:cNvPr id="90" name="Google Shape;90;g3ebb01b6cab_0_3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pic>
        <p:nvPicPr>
          <p:cNvPr id="91" name="Google Shape;91;g3ebb01b6cab_0_33"/>
          <p:cNvPicPr preferRelativeResize="0"/>
          <p:nvPr/>
        </p:nvPicPr>
        <p:blipFill>
          <a:blip r:embed="rId3">
            <a:alphaModFix/>
          </a:blip>
          <a:stretch>
            <a:fillRect/>
          </a:stretch>
        </p:blipFill>
        <p:spPr>
          <a:xfrm>
            <a:off x="2285324" y="2684900"/>
            <a:ext cx="7316925" cy="2547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3ebaf2bc7d1_0_0"/>
          <p:cNvSpPr txBox="1">
            <a:spLocks noGrp="1"/>
          </p:cNvSpPr>
          <p:nvPr>
            <p:ph type="ctrTitle" idx="4294967295"/>
          </p:nvPr>
        </p:nvSpPr>
        <p:spPr>
          <a:xfrm>
            <a:off x="1524000" y="2423226"/>
            <a:ext cx="9144000" cy="1214700"/>
          </a:xfrm>
          <a:prstGeom prst="rect">
            <a:avLst/>
          </a:prstGeom>
          <a:noFill/>
          <a:ln>
            <a:noFill/>
          </a:ln>
        </p:spPr>
        <p:txBody>
          <a:bodyPr spcFirstLastPara="1" wrap="square" lIns="91425" tIns="45700" rIns="91425" bIns="45700" anchor="b" anchorCtr="0">
            <a:normAutofit fontScale="90000"/>
          </a:bodyPr>
          <a:lstStyle/>
          <a:p>
            <a:pPr marL="0" marR="0" lvl="0" indent="0" algn="ctr" rtl="0">
              <a:lnSpc>
                <a:spcPct val="90000"/>
              </a:lnSpc>
              <a:spcBef>
                <a:spcPts val="0"/>
              </a:spcBef>
              <a:spcAft>
                <a:spcPts val="0"/>
              </a:spcAft>
              <a:buClr>
                <a:schemeClr val="dk1"/>
              </a:buClr>
              <a:buSzPts val="6000"/>
              <a:buFont typeface="Arial"/>
              <a:buNone/>
            </a:pPr>
            <a:r>
              <a:rPr lang="en-US" sz="4400" b="0" i="0" u="none" strike="noStrike" cap="none" dirty="0">
                <a:solidFill>
                  <a:schemeClr val="lt1"/>
                </a:solidFill>
                <a:latin typeface="Arial"/>
                <a:ea typeface="Arial"/>
                <a:cs typeface="Arial"/>
                <a:sym typeface="Arial"/>
              </a:rPr>
              <a:t>Thank you for your attention and time, have a great day! </a:t>
            </a:r>
            <a:r>
              <a:rPr lang="en-US" dirty="0">
                <a:solidFill>
                  <a:schemeClr val="lt1"/>
                </a:solidFill>
                <a:latin typeface="Arial"/>
                <a:ea typeface="Arial"/>
                <a:cs typeface="Arial"/>
                <a:sym typeface="Arial"/>
              </a:rPr>
              <a:t>A</a:t>
            </a:r>
            <a:r>
              <a:rPr lang="en-US" sz="4400" b="0" i="0" u="none" strike="noStrike" cap="none" dirty="0">
                <a:solidFill>
                  <a:schemeClr val="lt1"/>
                </a:solidFill>
                <a:latin typeface="Arial"/>
                <a:ea typeface="Arial"/>
                <a:cs typeface="Arial"/>
                <a:sym typeface="Arial"/>
              </a:rPr>
              <a:t>ll the Best!</a:t>
            </a:r>
            <a:endParaRPr sz="4400" b="0" i="0" u="none" strike="noStrike" cap="none" dirty="0">
              <a:solidFill>
                <a:schemeClr val="lt1"/>
              </a:solidFill>
              <a:latin typeface="Arial"/>
              <a:ea typeface="Arial"/>
              <a:cs typeface="Arial"/>
              <a:sym typeface="Arial"/>
            </a:endParaRPr>
          </a:p>
        </p:txBody>
      </p:sp>
      <p:sp>
        <p:nvSpPr>
          <p:cNvPr id="97" name="Google Shape;97;g3ebaf2bc7d1_0_0"/>
          <p:cNvSpPr txBox="1">
            <a:spLocks noGrp="1"/>
          </p:cNvSpPr>
          <p:nvPr>
            <p:ph type="ftr" idx="4294967295"/>
          </p:nvPr>
        </p:nvSpPr>
        <p:spPr>
          <a:xfrm>
            <a:off x="2041800" y="4251605"/>
            <a:ext cx="8108400" cy="89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200">
                <a:solidFill>
                  <a:schemeClr val="lt1"/>
                </a:solidFill>
                <a:latin typeface="Arial"/>
                <a:ea typeface="Arial"/>
                <a:cs typeface="Arial"/>
                <a:sym typeface="Arial"/>
              </a:rPr>
              <a:t>www.investech-cove.eu</a:t>
            </a:r>
            <a:endParaRPr sz="2200">
              <a:solidFill>
                <a:schemeClr val="lt1"/>
              </a:solidFill>
              <a:latin typeface="Arial"/>
              <a:ea typeface="Arial"/>
              <a:cs typeface="Arial"/>
              <a:sym typeface="Arial"/>
            </a:endParaRPr>
          </a:p>
        </p:txBody>
      </p:sp>
      <p:pic>
        <p:nvPicPr>
          <p:cNvPr id="98" name="Google Shape;98;g3ebaf2bc7d1_0_0" title="facebook-logo-png-white-facebook-logo-png-white-facebook-icon-png--32.png"/>
          <p:cNvPicPr preferRelativeResize="0"/>
          <p:nvPr/>
        </p:nvPicPr>
        <p:blipFill rotWithShape="1">
          <a:blip r:embed="rId3">
            <a:alphaModFix/>
          </a:blip>
          <a:srcRect/>
          <a:stretch/>
        </p:blipFill>
        <p:spPr>
          <a:xfrm>
            <a:off x="5350650" y="5132775"/>
            <a:ext cx="489900" cy="489900"/>
          </a:xfrm>
          <a:prstGeom prst="rect">
            <a:avLst/>
          </a:prstGeom>
          <a:noFill/>
          <a:ln>
            <a:noFill/>
          </a:ln>
        </p:spPr>
      </p:pic>
      <p:pic>
        <p:nvPicPr>
          <p:cNvPr id="99" name="Google Shape;99;g3ebaf2bc7d1_0_0" title="LinkedIn-Square-White-Icon-Transparent-PNG-500x500-1.png"/>
          <p:cNvPicPr preferRelativeResize="0"/>
          <p:nvPr/>
        </p:nvPicPr>
        <p:blipFill rotWithShape="1">
          <a:blip r:embed="rId4">
            <a:alphaModFix/>
          </a:blip>
          <a:srcRect/>
          <a:stretch/>
        </p:blipFill>
        <p:spPr>
          <a:xfrm>
            <a:off x="5904075" y="5185800"/>
            <a:ext cx="383850" cy="383850"/>
          </a:xfrm>
          <a:prstGeom prst="rect">
            <a:avLst/>
          </a:prstGeom>
          <a:noFill/>
          <a:ln>
            <a:noFill/>
          </a:ln>
        </p:spPr>
      </p:pic>
      <p:pic>
        <p:nvPicPr>
          <p:cNvPr id="100" name="Google Shape;100;g3ebaf2bc7d1_0_0" title="803-8035629_white-youtube-logo-transparent.png"/>
          <p:cNvPicPr preferRelativeResize="0"/>
          <p:nvPr/>
        </p:nvPicPr>
        <p:blipFill rotWithShape="1">
          <a:blip r:embed="rId5">
            <a:alphaModFix/>
          </a:blip>
          <a:srcRect/>
          <a:stretch/>
        </p:blipFill>
        <p:spPr>
          <a:xfrm>
            <a:off x="6461000" y="5229249"/>
            <a:ext cx="416075" cy="29695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TotalTime>
  <Words>803</Words>
  <Application>Microsoft Office PowerPoint</Application>
  <PresentationFormat>Широкоэкранный</PresentationFormat>
  <Paragraphs>63</Paragraphs>
  <Slides>8</Slides>
  <Notes>8</Notes>
  <HiddenSlides>0</HiddenSlides>
  <MMClips>1</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8</vt:i4>
      </vt:variant>
    </vt:vector>
  </HeadingPairs>
  <TitlesOfParts>
    <vt:vector size="12" baseType="lpstr">
      <vt:lpstr>Arial</vt:lpstr>
      <vt:lpstr>Calibri</vt:lpstr>
      <vt:lpstr>Roboto</vt:lpstr>
      <vt:lpstr>Office Theme</vt:lpstr>
      <vt:lpstr>Team: Makar Baskakov, Lev Maleta, Roman Ponomarenko  Date: 19th of June 2026 Venue: Frederick University, Limassol </vt:lpstr>
      <vt:lpstr>Problem Overview  Communication Barriers in Online Services </vt:lpstr>
      <vt:lpstr>Motivation </vt:lpstr>
      <vt:lpstr>  Solution KNΓ Bridge </vt:lpstr>
      <vt:lpstr>Demo Video MVP Demo </vt:lpstr>
      <vt:lpstr>Mentors</vt:lpstr>
      <vt:lpstr>Sponsor (Student Prizes)</vt:lpstr>
      <vt:lpstr>Thank you for your attention and time, have a great day! All the Best!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 Makar Baskakov, Lev Maleta, Roman Ponomarenko  Date: 19th of June 2026 Venue: Frederick University, Limassol</dc:title>
  <dc:creator>Demetra Orthodoxou</dc:creator>
  <cp:lastModifiedBy>ROMAN PONOMARENKO 24729</cp:lastModifiedBy>
  <cp:revision>10</cp:revision>
  <dcterms:created xsi:type="dcterms:W3CDTF">2024-04-19T07:25:31Z</dcterms:created>
  <dcterms:modified xsi:type="dcterms:W3CDTF">2026-06-18T16:30:59Z</dcterms:modified>
</cp:coreProperties>
</file>