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t>Over 70 million people use sign language as a primary language, yet very few hearing people understand it. Existing accessibility tools mainly convert speech to text, helping hearing users, not sign-language users. Many sign-recognition solutions also rely on cloud processing, introducing privacy concerns and internet requirements. That's the gap we wanted to address.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  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  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  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Team:  Leonidas Petrou, Nicolas Savvides, Panagiotis Panagi, Antonis Dimosthenous</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Date: 19th of June 2026</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Venue: Frederick University, Limassol</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ConnectDeaf Ltd.</a:t>
            </a:r>
            <a:endParaRPr sz="220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800" b="1">
                <a:solidFill>
                  <a:schemeClr val="lt1"/>
                </a:solidFill>
                <a:latin typeface="Arial"/>
                <a:ea typeface="Arial"/>
                <a:cs typeface="Arial"/>
                <a:sym typeface="Arial"/>
              </a:rPr>
              <a:t>Gesto — Real-time Sign Language Recognition</a:t>
            </a:r>
            <a:endParaRPr sz="2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600">
                <a:solidFill>
                  <a:schemeClr val="lt1"/>
                </a:solidFill>
                <a:latin typeface="Arial"/>
                <a:ea typeface="Arial"/>
                <a:cs typeface="Arial"/>
                <a:sym typeface="Arial"/>
              </a:rPr>
              <a:t>Team No. 11   ·   INVESTech Skills Competition 2026</a:t>
            </a:r>
            <a:endParaRPr sz="160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g2ce29752c90_0_4"/>
          <p:cNvSpPr txBox="1">
            <a:spLocks noGrp="1"/>
          </p:cNvSpPr>
          <p:nvPr>
            <p:ph type="body" idx="1"/>
          </p:nvPr>
        </p:nvSpPr>
        <p:spPr>
          <a:xfrm>
            <a:off x="242575" y="2096825"/>
            <a:ext cx="6900000" cy="3743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None/>
            </a:pPr>
            <a:r>
              <a:rPr lang="en-US" sz="1700" b="1">
                <a:solidFill>
                  <a:srgbClr val="1A1A1A"/>
                </a:solidFill>
                <a:latin typeface="Arial"/>
                <a:cs typeface="Arial"/>
              </a:rPr>
              <a:t>Sign-language users face communication barriers every day</a:t>
            </a:r>
          </a:p>
          <a:p>
            <a:pPr marL="0" lvl="0" indent="0" algn="l" rtl="0">
              <a:lnSpc>
                <a:spcPct val="100000"/>
              </a:lnSpc>
              <a:spcBef>
                <a:spcPts val="1100"/>
              </a:spcBef>
              <a:spcAft>
                <a:spcPts val="0"/>
              </a:spcAft>
              <a:buNone/>
            </a:pPr>
            <a:r>
              <a:rPr lang="en-US" sz="1500" b="1">
                <a:solidFill>
                  <a:srgbClr val="012EAF"/>
                </a:solidFill>
                <a:latin typeface="Arial"/>
                <a:cs typeface="Arial"/>
              </a:rPr>
              <a:t>A two-way gap</a:t>
            </a:r>
          </a:p>
          <a:p>
            <a:pPr marL="0" lvl="0" indent="0" algn="l" rtl="0">
              <a:lnSpc>
                <a:spcPct val="102000"/>
              </a:lnSpc>
              <a:spcBef>
                <a:spcPts val="200"/>
              </a:spcBef>
              <a:spcAft>
                <a:spcPts val="0"/>
              </a:spcAft>
              <a:buNone/>
            </a:pPr>
            <a:r>
              <a:rPr lang="en-US" sz="1350">
                <a:solidFill>
                  <a:srgbClr val="333333"/>
                </a:solidFill>
                <a:latin typeface="Arial"/>
                <a:cs typeface="Arial"/>
              </a:rPr>
              <a:t>Few hearing people understand sign language, so Deaf and hard-of-hearing people face barriers in school, work, healthcare, and daily life.</a:t>
            </a:r>
          </a:p>
          <a:p>
            <a:pPr marL="0" lvl="0" indent="0" algn="l" rtl="0">
              <a:lnSpc>
                <a:spcPct val="100000"/>
              </a:lnSpc>
              <a:spcBef>
                <a:spcPts val="1000"/>
              </a:spcBef>
              <a:spcAft>
                <a:spcPts val="0"/>
              </a:spcAft>
              <a:buNone/>
            </a:pPr>
            <a:r>
              <a:rPr lang="en-US" sz="1500" b="1">
                <a:solidFill>
                  <a:srgbClr val="012EAF"/>
                </a:solidFill>
                <a:latin typeface="Arial"/>
                <a:cs typeface="Arial"/>
              </a:rPr>
              <a:t>Tools translate the wrong way</a:t>
            </a:r>
          </a:p>
          <a:p>
            <a:pPr marL="0" lvl="0" indent="0" algn="l" rtl="0">
              <a:lnSpc>
                <a:spcPct val="102000"/>
              </a:lnSpc>
              <a:spcBef>
                <a:spcPts val="200"/>
              </a:spcBef>
              <a:spcAft>
                <a:spcPts val="0"/>
              </a:spcAft>
              <a:buNone/>
            </a:pPr>
            <a:r>
              <a:rPr lang="en-US" sz="1350">
                <a:solidFill>
                  <a:srgbClr val="333333"/>
                </a:solidFill>
                <a:latin typeface="Arial"/>
                <a:cs typeface="Arial"/>
              </a:rPr>
              <a:t>Most assistive tech turns speech into text. Very little turns sign into speech, so sign-language users still have no voice in the conversation.</a:t>
            </a:r>
          </a:p>
          <a:p>
            <a:pPr marL="0" lvl="0" indent="0" algn="l" rtl="0">
              <a:lnSpc>
                <a:spcPct val="100000"/>
              </a:lnSpc>
              <a:spcBef>
                <a:spcPts val="1000"/>
              </a:spcBef>
              <a:spcAft>
                <a:spcPts val="0"/>
              </a:spcAft>
              <a:buNone/>
            </a:pPr>
            <a:r>
              <a:rPr lang="en-US" sz="1500" b="1">
                <a:solidFill>
                  <a:srgbClr val="012EAF"/>
                </a:solidFill>
                <a:latin typeface="Arial"/>
                <a:cs typeface="Arial"/>
              </a:rPr>
              <a:t>Privacy and access cost</a:t>
            </a:r>
          </a:p>
          <a:p>
            <a:pPr marL="0" lvl="0" indent="0" algn="l" rtl="0">
              <a:lnSpc>
                <a:spcPct val="102000"/>
              </a:lnSpc>
              <a:spcBef>
                <a:spcPts val="200"/>
              </a:spcBef>
              <a:spcAft>
                <a:spcPts val="0"/>
              </a:spcAft>
              <a:buNone/>
            </a:pPr>
            <a:r>
              <a:rPr lang="en-US" sz="1350">
                <a:solidFill>
                  <a:srgbClr val="333333"/>
                </a:solidFill>
                <a:latin typeface="Arial"/>
                <a:cs typeface="Arial"/>
              </a:rPr>
              <a:t>Existing sign-recognition tools stream camera video to the cloud, raising privacy concerns and requiring internet, accounts, and setup.</a:t>
            </a: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sp>
        <p:nvSpPr>
          <p:cNvPr id="200" name="Stat A"/>
          <p:cNvSpPr/>
          <p:nvPr/>
        </p:nvSpPr>
        <p:spPr>
          <a:xfrm>
            <a:off x="7500000" y="2120000"/>
            <a:ext cx="4350000" cy="1660000"/>
          </a:xfrm>
          <a:prstGeom prst="roundRect">
            <a:avLst>
              <a:gd name="adj" fmla="val 7000"/>
            </a:avLst>
          </a:prstGeom>
          <a:solidFill>
            <a:srgbClr val="EAF0FB"/>
          </a:solidFill>
          <a:ln>
            <a:noFill/>
          </a:ln>
        </p:spPr>
        <p:txBody>
          <a:bodyPr wrap="square" lIns="182880" tIns="45700" rIns="137160" bIns="45700" anchor="ctr" anchorCtr="0">
            <a:noAutofit/>
          </a:bodyPr>
          <a:lstStyle/>
          <a:p>
            <a:pPr algn="l">
              <a:lnSpc>
                <a:spcPct val="100000"/>
              </a:lnSpc>
              <a:buNone/>
            </a:pPr>
            <a:r>
              <a:rPr lang="en-US" sz="4000" b="1">
                <a:solidFill>
                  <a:srgbClr val="012EAF"/>
                </a:solidFill>
                <a:latin typeface="Arial"/>
                <a:cs typeface="Arial"/>
              </a:rPr>
              <a:t>70M+</a:t>
            </a:r>
          </a:p>
          <a:p>
            <a:pPr algn="l">
              <a:lnSpc>
                <a:spcPct val="100000"/>
              </a:lnSpc>
              <a:spcBef>
                <a:spcPts val="300"/>
              </a:spcBef>
              <a:buNone/>
            </a:pPr>
            <a:r>
              <a:rPr lang="en-US" sz="1200">
                <a:solidFill>
                  <a:srgbClr val="333333"/>
                </a:solidFill>
                <a:latin typeface="Arial"/>
                <a:cs typeface="Arial"/>
              </a:rPr>
              <a:t>people use sign language as a first language</a:t>
            </a:r>
          </a:p>
        </p:txBody>
      </p:sp>
      <p:sp>
        <p:nvSpPr>
          <p:cNvPr id="201" name="Stat B"/>
          <p:cNvSpPr/>
          <p:nvPr/>
        </p:nvSpPr>
        <p:spPr>
          <a:xfrm>
            <a:off x="7500000" y="3960000"/>
            <a:ext cx="4350000" cy="1660000"/>
          </a:xfrm>
          <a:prstGeom prst="roundRect">
            <a:avLst>
              <a:gd name="adj" fmla="val 7000"/>
            </a:avLst>
          </a:prstGeom>
          <a:solidFill>
            <a:srgbClr val="EAF0FB"/>
          </a:solidFill>
          <a:ln>
            <a:noFill/>
          </a:ln>
        </p:spPr>
        <p:txBody>
          <a:bodyPr wrap="square" lIns="182880" tIns="45700" rIns="137160" bIns="45700" anchor="ctr" anchorCtr="0">
            <a:noAutofit/>
          </a:bodyPr>
          <a:lstStyle/>
          <a:p>
            <a:pPr algn="l">
              <a:lnSpc>
                <a:spcPct val="100000"/>
              </a:lnSpc>
              <a:buNone/>
            </a:pPr>
            <a:r>
              <a:rPr lang="en-US" sz="4000" b="1">
                <a:solidFill>
                  <a:srgbClr val="012EAF"/>
                </a:solidFill>
                <a:latin typeface="Arial"/>
                <a:cs typeface="Arial"/>
              </a:rPr>
              <a:t>95%+</a:t>
            </a:r>
          </a:p>
          <a:p>
            <a:pPr algn="l">
              <a:lnSpc>
                <a:spcPct val="100000"/>
              </a:lnSpc>
              <a:spcBef>
                <a:spcPts val="300"/>
              </a:spcBef>
              <a:buNone/>
            </a:pPr>
            <a:r>
              <a:rPr lang="en-US" sz="1200">
                <a:solidFill>
                  <a:srgbClr val="333333"/>
                </a:solidFill>
                <a:latin typeface="Arial"/>
                <a:cs typeface="Arial"/>
              </a:rPr>
              <a:t>of the world's population does not understand sign language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g3ebb01b6cab_0_0"/>
          <p:cNvSpPr txBox="1">
            <a:spLocks noGrp="1"/>
          </p:cNvSpPr>
          <p:nvPr>
            <p:ph type="body" idx="1"/>
          </p:nvPr>
        </p:nvSpPr>
        <p:spPr>
          <a:xfrm>
            <a:off x="242575" y="2096825"/>
            <a:ext cx="6900000" cy="3743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None/>
            </a:pPr>
            <a:r>
              <a:rPr lang="en-US" sz="1500" b="1">
                <a:solidFill>
                  <a:srgbClr val="012EAF"/>
                </a:solidFill>
                <a:latin typeface="Arial"/>
                <a:cs typeface="Arial"/>
              </a:rPr>
              <a:t>Inclusion by default</a:t>
            </a:r>
          </a:p>
          <a:p>
            <a:pPr marL="0" lvl="0" indent="0" algn="l" rtl="0">
              <a:lnSpc>
                <a:spcPct val="102000"/>
              </a:lnSpc>
              <a:spcBef>
                <a:spcPts val="200"/>
              </a:spcBef>
              <a:spcAft>
                <a:spcPts val="0"/>
              </a:spcAft>
              <a:buNone/>
            </a:pPr>
            <a:r>
              <a:rPr lang="en-US" sz="1350">
                <a:solidFill>
                  <a:srgbClr val="333333"/>
                </a:solidFill>
                <a:latin typeface="Arial"/>
                <a:cs typeface="Arial"/>
              </a:rPr>
              <a:t>Sign-language users deserve a voice in everyday interactions — not only in special settings with an interpreter present.</a:t>
            </a:r>
          </a:p>
          <a:p>
            <a:pPr marL="0" lvl="0" indent="0" algn="l" rtl="0">
              <a:lnSpc>
                <a:spcPct val="100000"/>
              </a:lnSpc>
              <a:spcBef>
                <a:spcPts val="1100"/>
              </a:spcBef>
              <a:spcAft>
                <a:spcPts val="0"/>
              </a:spcAft>
              <a:buNone/>
            </a:pPr>
            <a:r>
              <a:rPr lang="en-US" sz="1500" b="1">
                <a:solidFill>
                  <a:srgbClr val="012EAF"/>
                </a:solidFill>
                <a:latin typeface="Arial"/>
                <a:cs typeface="Arial"/>
              </a:rPr>
              <a:t>Privacy is non-negotiable</a:t>
            </a:r>
          </a:p>
          <a:p>
            <a:pPr marL="0" lvl="0" indent="0" algn="l" rtl="0">
              <a:lnSpc>
                <a:spcPct val="102000"/>
              </a:lnSpc>
              <a:spcBef>
                <a:spcPts val="200"/>
              </a:spcBef>
              <a:spcAft>
                <a:spcPts val="0"/>
              </a:spcAft>
              <a:buNone/>
            </a:pPr>
            <a:r>
              <a:rPr lang="en-US" sz="1350">
                <a:solidFill>
                  <a:srgbClr val="333333"/>
                </a:solidFill>
                <a:latin typeface="Arial"/>
                <a:cs typeface="Arial"/>
              </a:rPr>
              <a:t>Technology should empower users without sacrificing privacy. Recognition must happen on-device, giving users full control over their data.</a:t>
            </a:r>
          </a:p>
          <a:p>
            <a:pPr marL="0" lvl="0" indent="0" algn="l" rtl="0">
              <a:lnSpc>
                <a:spcPct val="100000"/>
              </a:lnSpc>
              <a:spcBef>
                <a:spcPts val="1100"/>
              </a:spcBef>
              <a:spcAft>
                <a:spcPts val="0"/>
              </a:spcAft>
              <a:buNone/>
            </a:pPr>
            <a:r>
              <a:rPr lang="en-US" sz="1500" b="1">
                <a:solidFill>
                  <a:srgbClr val="012EAF"/>
                </a:solidFill>
                <a:latin typeface="Arial"/>
                <a:cs typeface="Arial"/>
              </a:rPr>
              <a:t>Built for a multilingual world</a:t>
            </a:r>
          </a:p>
          <a:p>
            <a:pPr marL="0" lvl="0" indent="0" algn="l" rtl="0">
              <a:lnSpc>
                <a:spcPct val="102000"/>
              </a:lnSpc>
              <a:spcBef>
                <a:spcPts val="200"/>
              </a:spcBef>
              <a:spcAft>
                <a:spcPts val="0"/>
              </a:spcAft>
              <a:buNone/>
            </a:pPr>
            <a:r>
              <a:rPr lang="en-US" sz="1350">
                <a:solidFill>
                  <a:srgbClr val="333333"/>
                </a:solidFill>
                <a:latin typeface="Arial"/>
                <a:cs typeface="Arial"/>
              </a:rPr>
              <a:t>Speech output in 26 languages helps bridge Deaf users with the diverse communities across Cyprus and Europe.</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
        <p:nvSpPr>
          <p:cNvPr id="210" name="Mission"/>
          <p:cNvSpPr/>
          <p:nvPr/>
        </p:nvSpPr>
        <p:spPr>
          <a:xfrm>
            <a:off x="7500000" y="2120000"/>
            <a:ext cx="4350000" cy="3450000"/>
          </a:xfrm>
          <a:prstGeom prst="roundRect">
            <a:avLst>
              <a:gd name="adj" fmla="val 5000"/>
            </a:avLst>
          </a:prstGeom>
          <a:solidFill>
            <a:srgbClr val="012EAF"/>
          </a:solidFill>
          <a:ln>
            <a:noFill/>
          </a:ln>
        </p:spPr>
        <p:txBody>
          <a:bodyPr wrap="square" lIns="274320" tIns="228600" rIns="274320" bIns="228600" anchor="ctr" anchorCtr="0">
            <a:noAutofit/>
          </a:bodyPr>
          <a:lstStyle/>
          <a:p>
            <a:pPr algn="l">
              <a:lnSpc>
                <a:spcPct val="100000"/>
              </a:lnSpc>
              <a:buNone/>
            </a:pPr>
            <a:r>
              <a:rPr lang="en-US" sz="1200" b="1">
                <a:solidFill>
                  <a:srgbClr val="9FC0FF"/>
                </a:solidFill>
                <a:latin typeface="Arial"/>
                <a:cs typeface="Arial"/>
              </a:rPr>
              <a:t>OUR GOAL</a:t>
            </a:r>
          </a:p>
          <a:p>
            <a:pPr algn="l">
              <a:lnSpc>
                <a:spcPct val="108000"/>
              </a:lnSpc>
              <a:spcBef>
                <a:spcPts val="800"/>
              </a:spcBef>
              <a:buNone/>
            </a:pPr>
            <a:r>
              <a:rPr lang="en-US" sz="1900" b="1">
                <a:solidFill>
                  <a:srgbClr val="FFFFFF"/>
                </a:solidFill>
                <a:latin typeface="Arial"/>
                <a:cs typeface="Arial"/>
              </a:rPr>
              <a:t>Make sign-to-speech communication instant, private, and accessible to everyone — directly from the browser.</a:t>
            </a:r>
          </a:p>
          <a:p>
            <a:pPr algn="l">
              <a:lnSpc>
                <a:spcPct val="100000"/>
              </a:lnSpc>
              <a:spcBef>
                <a:spcPts val="800"/>
              </a:spcBef>
              <a:buNone/>
            </a:pPr>
            <a:r>
              <a:rPr lang="en-US" sz="1600" b="1">
                <a:solidFill>
                  <a:srgbClr val="9FC0FF"/>
                </a:solidFill>
                <a:latin typeface="Arial"/>
                <a:cs typeface="Arial"/>
              </a:rPr>
              <a:t>No servers.  No setup.  No cost.</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g3ebb01b6cab_0_6"/>
          <p:cNvSpPr txBox="1">
            <a:spLocks noGrp="1"/>
          </p:cNvSpPr>
          <p:nvPr>
            <p:ph type="body" idx="1"/>
          </p:nvPr>
        </p:nvSpPr>
        <p:spPr>
          <a:xfrm>
            <a:off x="242575" y="2096825"/>
            <a:ext cx="5650000" cy="3743100"/>
          </a:xfrm>
          <a:prstGeom prst="rect">
            <a:avLst/>
          </a:prstGeom>
          <a:noFill/>
          <a:ln>
            <a:noFill/>
          </a:ln>
        </p:spPr>
        <p:txBody>
          <a:bodyPr spcFirstLastPara="1" wrap="square" lIns="91425" tIns="45700" rIns="91425" bIns="45700" anchor="t" anchorCtr="0">
            <a:normAutofit/>
          </a:bodyPr>
          <a:lstStyle/>
          <a:p>
            <a:pPr marL="0" lvl="0" indent="0" algn="l" rtl="0">
              <a:lnSpc>
                <a:spcPct val="104000"/>
              </a:lnSpc>
              <a:spcBef>
                <a:spcPts val="600"/>
              </a:spcBef>
              <a:spcAft>
                <a:spcPts val="0"/>
              </a:spcAft>
              <a:buNone/>
            </a:pPr>
            <a:r>
              <a:rPr lang="en-US" sz="1600" b="1">
                <a:solidFill>
                  <a:srgbClr val="1A1A1A"/>
                </a:solidFill>
                <a:latin typeface="Arial"/>
                <a:cs typeface="Arial"/>
              </a:rPr>
              <a:t>Gesto turns sign language into live text and natural speech — entirely in the browser.</a:t>
            </a:r>
          </a:p>
          <a:p>
            <a:pPr marL="0" lvl="0" indent="0" algn="l" rtl="0">
              <a:lnSpc>
                <a:spcPct val="100000"/>
              </a:lnSpc>
              <a:spcBef>
                <a:spcPts val="1000"/>
              </a:spcBef>
              <a:spcAft>
                <a:spcPts val="0"/>
              </a:spcAft>
              <a:buNone/>
            </a:pPr>
            <a:r>
              <a:rPr lang="en-US" sz="1450" b="1">
                <a:solidFill>
                  <a:srgbClr val="012EAF"/>
                </a:solidFill>
                <a:latin typeface="Arial"/>
                <a:cs typeface="Arial"/>
              </a:rPr>
              <a:t>Pipeline</a:t>
            </a:r>
          </a:p>
          <a:p>
            <a:pPr marL="0" lvl="0" indent="0" algn="l" rtl="0">
              <a:lnSpc>
                <a:spcPct val="102000"/>
              </a:lnSpc>
              <a:spcBef>
                <a:spcPts val="200"/>
              </a:spcBef>
              <a:spcAft>
                <a:spcPts val="0"/>
              </a:spcAft>
              <a:buNone/>
            </a:pPr>
            <a:r>
              <a:rPr lang="en-US" sz="1300">
                <a:solidFill>
                  <a:srgbClr val="333333"/>
                </a:solidFill>
                <a:latin typeface="Arial"/>
                <a:cs typeface="Arial"/>
              </a:rPr>
              <a:t>Camera → MediaPipe hand &amp; face landmarks → AI gesture recognition (ONNX) → recognised sign → translate → speak</a:t>
            </a:r>
          </a:p>
          <a:p>
            <a:pPr marL="0" lvl="0" indent="0" algn="l" rtl="0">
              <a:lnSpc>
                <a:spcPct val="100000"/>
              </a:lnSpc>
              <a:spcBef>
                <a:spcPts val="900"/>
              </a:spcBef>
              <a:spcAft>
                <a:spcPts val="0"/>
              </a:spcAft>
              <a:buNone/>
            </a:pPr>
            <a:r>
              <a:rPr lang="en-US" sz="1450" b="1">
                <a:solidFill>
                  <a:srgbClr val="012EAF"/>
                </a:solidFill>
                <a:latin typeface="Arial"/>
                <a:cs typeface="Arial"/>
              </a:rPr>
              <a:t>Face-touch gestures</a:t>
            </a:r>
          </a:p>
          <a:p>
            <a:pPr marL="0" lvl="0" indent="0" algn="l" rtl="0">
              <a:lnSpc>
                <a:spcPct val="102000"/>
              </a:lnSpc>
              <a:spcBef>
                <a:spcPts val="200"/>
              </a:spcBef>
              <a:spcAft>
                <a:spcPts val="0"/>
              </a:spcAft>
              <a:buNone/>
            </a:pPr>
            <a:r>
              <a:rPr lang="en-US" sz="1300">
                <a:solidFill>
                  <a:srgbClr val="333333"/>
                </a:solidFill>
                <a:latin typeface="Arial"/>
                <a:cs typeface="Arial"/>
              </a:rPr>
              <a:t>A fingertip to the mouth, eye, nose, forehead, or ear triggers combined signs — EAT, SEE, SMELL, THINK, LISTEN.</a:t>
            </a:r>
          </a:p>
          <a:p>
            <a:pPr marL="0" lvl="0" indent="0" algn="l" rtl="0">
              <a:lnSpc>
                <a:spcPct val="100000"/>
              </a:lnSpc>
              <a:spcBef>
                <a:spcPts val="900"/>
              </a:spcBef>
              <a:spcAft>
                <a:spcPts val="0"/>
              </a:spcAft>
              <a:buNone/>
            </a:pPr>
            <a:r>
              <a:rPr lang="en-US" sz="1450" b="1">
                <a:solidFill>
                  <a:srgbClr val="012EAF"/>
                </a:solidFill>
                <a:latin typeface="Arial"/>
                <a:cs typeface="Arial"/>
              </a:rPr>
              <a:t>Private &amp; multilingual</a:t>
            </a:r>
          </a:p>
          <a:p>
            <a:pPr marL="0" lvl="0" indent="0" algn="l" rtl="0">
              <a:lnSpc>
                <a:spcPct val="102000"/>
              </a:lnSpc>
              <a:spcBef>
                <a:spcPts val="200"/>
              </a:spcBef>
              <a:spcAft>
                <a:spcPts val="0"/>
              </a:spcAft>
              <a:buNone/>
            </a:pPr>
            <a:r>
              <a:rPr lang="en-US" sz="1300">
                <a:solidFill>
                  <a:srgbClr val="333333"/>
                </a:solidFill>
                <a:latin typeface="Arial"/>
                <a:cs typeface="Arial"/>
              </a:rPr>
              <a:t>100% client-side — no servers, no data collection. Translates and speaks recognised signs in 26 languages.</a:t>
            </a:r>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220" name="Solution workflow"/>
          <p:cNvPicPr preferRelativeResize="0"/>
          <p:nvPr/>
        </p:nvPicPr>
        <p:blipFill>
          <a:blip r:embed="rId3">
            <a:alphaModFix/>
          </a:blip>
          <a:stretch>
            <a:fillRect/>
          </a:stretch>
        </p:blipFill>
        <p:spPr>
          <a:xfrm>
            <a:off x="6150000" y="2200000"/>
            <a:ext cx="5800000" cy="3567000"/>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183852" y="1266550"/>
            <a:ext cx="867470" cy="45669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sz="7200" dirty="0"/>
              <a:t>D</a:t>
            </a:r>
            <a:br>
              <a:rPr lang="en-US" sz="7200" dirty="0"/>
            </a:br>
            <a:r>
              <a:rPr lang="en-US" sz="7200" dirty="0"/>
              <a:t>E</a:t>
            </a:r>
            <a:br>
              <a:rPr lang="en-US" sz="7200" dirty="0"/>
            </a:br>
            <a:r>
              <a:rPr lang="en-US" sz="7200" dirty="0"/>
              <a:t>M</a:t>
            </a:r>
            <a:br>
              <a:rPr lang="en-US" sz="7200" dirty="0"/>
            </a:br>
            <a:r>
              <a:rPr lang="en-US" sz="7200" dirty="0"/>
              <a:t>O</a:t>
            </a:r>
            <a:endParaRPr sz="7200"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231" name="Demo caption"/>
          <p:cNvSpPr txBox="1"/>
          <p:nvPr/>
        </p:nvSpPr>
        <p:spPr>
          <a:xfrm>
            <a:off x="2596000" y="3550000"/>
            <a:ext cx="7000000" cy="500000"/>
          </a:xfrm>
          <a:prstGeom prst="rect">
            <a:avLst/>
          </a:prstGeom>
          <a:noFill/>
          <a:ln>
            <a:noFill/>
          </a:ln>
        </p:spPr>
        <p:txBody>
          <a:bodyPr wrap="square" lIns="91425" tIns="22850" rIns="91425" bIns="22850" anchor="ctr" anchorCtr="0">
            <a:noAutofit/>
          </a:bodyPr>
          <a:lstStyle/>
          <a:p>
            <a:pPr algn="ctr">
              <a:lnSpc>
                <a:spcPct val="100000"/>
              </a:lnSpc>
              <a:buNone/>
            </a:pPr>
            <a:r>
              <a:rPr lang="en-US" sz="1800" b="1">
                <a:solidFill>
                  <a:srgbClr val="888888"/>
                </a:solidFill>
                <a:latin typeface="Arial"/>
                <a:cs typeface="Arial"/>
              </a:rPr>
              <a:t>[ Demo video to be inserted here ]</a:t>
            </a:r>
          </a:p>
        </p:txBody>
      </p:sp>
      <p:pic>
        <p:nvPicPr>
          <p:cNvPr id="2" name="GestoDEMO">
            <a:hlinkClick r:id="" action="ppaction://media"/>
            <a:extLst>
              <a:ext uri="{FF2B5EF4-FFF2-40B4-BE49-F238E27FC236}">
                <a16:creationId xmlns:a16="http://schemas.microsoft.com/office/drawing/2014/main" id="{8015F698-1428-EF65-337C-DE874659325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229425" y="824375"/>
            <a:ext cx="9591267" cy="5209250"/>
          </a:xfrm>
          <a:prstGeom prst="rect">
            <a:avLst/>
          </a:prstGeom>
        </p:spPr>
      </p:pic>
      <p:sp>
        <p:nvSpPr>
          <p:cNvPr id="3" name="Google Shape;72;g3ebb01b6cab_0_12">
            <a:extLst>
              <a:ext uri="{FF2B5EF4-FFF2-40B4-BE49-F238E27FC236}">
                <a16:creationId xmlns:a16="http://schemas.microsoft.com/office/drawing/2014/main" id="{AEA0F501-7481-7447-2BA8-F1CE166409DF}"/>
              </a:ext>
            </a:extLst>
          </p:cNvPr>
          <p:cNvSpPr txBox="1">
            <a:spLocks/>
          </p:cNvSpPr>
          <p:nvPr/>
        </p:nvSpPr>
        <p:spPr>
          <a:xfrm>
            <a:off x="10962575" y="1266550"/>
            <a:ext cx="867470" cy="45669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1pPr>
            <a:lvl2pPr marR="0" lvl="1"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2pPr>
            <a:lvl3pPr marR="0" lvl="2"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3pPr>
            <a:lvl4pPr marR="0" lvl="3"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4pPr>
            <a:lvl5pPr marR="0" lvl="4"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5pPr>
            <a:lvl6pPr marR="0" lvl="5"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6pPr>
            <a:lvl7pPr marR="0" lvl="6"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7pPr>
            <a:lvl8pPr marR="0" lvl="7"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8pPr>
            <a:lvl9pPr marR="0" lvl="8"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9pPr>
          </a:lstStyle>
          <a:p>
            <a:r>
              <a:rPr lang="en-US" sz="6000" dirty="0"/>
              <a:t>V</a:t>
            </a:r>
          </a:p>
          <a:p>
            <a:endParaRPr lang="en-US" sz="6000" dirty="0"/>
          </a:p>
          <a:p>
            <a:r>
              <a:rPr lang="en-US" sz="6000" dirty="0"/>
              <a:t>D</a:t>
            </a:r>
          </a:p>
          <a:p>
            <a:r>
              <a:rPr lang="en-US" sz="6000" dirty="0"/>
              <a:t>E</a:t>
            </a:r>
          </a:p>
          <a:p>
            <a:r>
              <a:rPr lang="en-US" sz="6000" dirty="0"/>
              <a:t>O</a:t>
            </a:r>
          </a:p>
        </p:txBody>
      </p:sp>
      <p:sp>
        <p:nvSpPr>
          <p:cNvPr id="4" name="Google Shape;72;g3ebb01b6cab_0_12">
            <a:extLst>
              <a:ext uri="{FF2B5EF4-FFF2-40B4-BE49-F238E27FC236}">
                <a16:creationId xmlns:a16="http://schemas.microsoft.com/office/drawing/2014/main" id="{16EDF4E4-FA2A-0D60-9119-A84D0976788B}"/>
              </a:ext>
            </a:extLst>
          </p:cNvPr>
          <p:cNvSpPr txBox="1">
            <a:spLocks/>
          </p:cNvSpPr>
          <p:nvPr/>
        </p:nvSpPr>
        <p:spPr>
          <a:xfrm>
            <a:off x="11097606" y="2075688"/>
            <a:ext cx="395268" cy="1243584"/>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1pPr>
            <a:lvl2pPr marR="0" lvl="1"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2pPr>
            <a:lvl3pPr marR="0" lvl="2"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3pPr>
            <a:lvl4pPr marR="0" lvl="3"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4pPr>
            <a:lvl5pPr marR="0" lvl="4"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5pPr>
            <a:lvl6pPr marR="0" lvl="5"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6pPr>
            <a:lvl7pPr marR="0" lvl="6"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7pPr>
            <a:lvl8pPr marR="0" lvl="7"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8pPr>
            <a:lvl9pPr marR="0" lvl="8" algn="l" rtl="0">
              <a:lnSpc>
                <a:spcPct val="100000"/>
              </a:lnSpc>
              <a:spcBef>
                <a:spcPts val="0"/>
              </a:spcBef>
              <a:spcAft>
                <a:spcPts val="0"/>
              </a:spcAft>
              <a:buClr>
                <a:srgbClr val="012EAF"/>
              </a:buClr>
              <a:buSzPts val="2400"/>
              <a:buFont typeface="Arial"/>
              <a:buNone/>
              <a:defRPr sz="2400" b="1" i="0" u="none" strike="noStrike" cap="none">
                <a:solidFill>
                  <a:srgbClr val="012EAF"/>
                </a:solidFill>
                <a:latin typeface="Arial"/>
                <a:ea typeface="Arial"/>
                <a:cs typeface="Arial"/>
                <a:sym typeface="Arial"/>
              </a:defRPr>
            </a:lvl9pPr>
          </a:lstStyle>
          <a:p>
            <a:r>
              <a:rPr lang="en-US" sz="7200" dirty="0"/>
              <a:t>I</a:t>
            </a:r>
          </a:p>
        </p:txBody>
      </p:sp>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453</Words>
  <Application>Microsoft Office PowerPoint</Application>
  <PresentationFormat>Widescreen</PresentationFormat>
  <Paragraphs>59</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Leonidas Petrou, Nicolas Savvides, Panagiotis Panagi, Antonis Dimosthenous  Date: 19th of June 2026 Venue: Frederick University, Limassol </vt:lpstr>
      <vt:lpstr>Problem Overview</vt:lpstr>
      <vt:lpstr>Motivation</vt:lpstr>
      <vt:lpstr>Solution</vt:lpstr>
      <vt:lpstr>D E M 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NIKOLAS SAVVIDIS 24216</cp:lastModifiedBy>
  <cp:revision>1</cp:revision>
  <dcterms:created xsi:type="dcterms:W3CDTF">2024-04-19T07:25:31Z</dcterms:created>
  <dcterms:modified xsi:type="dcterms:W3CDTF">2026-06-19T00:56:17Z</dcterms:modified>
</cp:coreProperties>
</file>