
<file path=[Content_Types].xml><?xml version="1.0" encoding="utf-8"?>
<Types xmlns="http://schemas.openxmlformats.org/package/2006/content-types">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Lst>
  <p:notesMasterIdLst>
    <p:notesMasterId r:id="rId11"/>
  </p:notesMasterIdLst>
  <p:sldIdLst>
    <p:sldId id="256" r:id="rId2"/>
    <p:sldId id="257" r:id="rId3"/>
    <p:sldId id="258" r:id="rId4"/>
    <p:sldId id="259" r:id="rId5"/>
    <p:sldId id="260" r:id="rId6"/>
    <p:sldId id="264" r:id="rId7"/>
    <p:sldId id="261" r:id="rId8"/>
    <p:sldId id="262" r:id="rId9"/>
    <p:sldId id="263"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7511BA7-BD5A-472C-8492-CA7813CB0AE0}">
  <a:tblStyle styleId="{E7511BA7-BD5A-472C-8492-CA7813CB0AE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14" y="10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2400"/>
              <a:buFont typeface="Arial"/>
              <a:buNone/>
            </a:pPr>
            <a:r>
              <a:rPr lang="en-US" sz="1600" b="1">
                <a:solidFill>
                  <a:schemeClr val="dk1"/>
                </a:solidFill>
              </a:rPr>
              <a:t>Information is fragmented and incomplete</a:t>
            </a:r>
            <a:endParaRPr sz="1600" b="1">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en-US" sz="1300">
                <a:solidFill>
                  <a:schemeClr val="dk1"/>
                </a:solidFill>
              </a:rPr>
              <a:t>The information that exists tells you what documents to bring but rarely the actual end-to-end process — and it's scattered across several different authorities (the Migration Department, the Department of Labour, the one-stop-shop, the Deputy Ministry, and diplomatic missions abroad), each responsible for a different part of immigration. Applicants are left stitching together partial document checklists from multiple sites, with no single source that walks them through the steps, the sequence, or the many caveats and exceptions.</a:t>
            </a:r>
            <a:endParaRPr sz="1300">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en-US" sz="1600" b="1">
                <a:solidFill>
                  <a:schemeClr val="dk1"/>
                </a:solidFill>
              </a:rPr>
              <a:t>There is no guidance tailored to the individual's situation</a:t>
            </a:r>
            <a:endParaRPr sz="1600" b="1">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en-US" sz="1300">
                <a:solidFill>
                  <a:schemeClr val="dk1"/>
                </a:solidFill>
              </a:rPr>
              <a:t>There is no single "Cyprus immigration process." The correct path depends entirely on who you are — your nationality (EU vs non-EU, UK post-Brexit), your purpose (work, study, family, digital nomad, investment), and income or status thresholds that change. Generic information can't tell an applicant which rules apply to them, so people follow the wrong route, prepare the wrong documents, and only discover the mismatch at the counter.</a:t>
            </a:r>
            <a:endParaRPr sz="1300">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en-US" sz="1600" b="1">
                <a:solidFill>
                  <a:schemeClr val="dk1"/>
                </a:solidFill>
              </a:rPr>
              <a:t>A language and bureaucratic barrier blocks access</a:t>
            </a:r>
            <a:endParaRPr sz="2100" b="1">
              <a:solidFill>
                <a:schemeClr val="dk1"/>
              </a:solidFill>
            </a:endParaRPr>
          </a:p>
          <a:p>
            <a:pPr marL="0" lvl="0" indent="0" algn="l" rtl="0">
              <a:lnSpc>
                <a:spcPct val="90000"/>
              </a:lnSpc>
              <a:spcBef>
                <a:spcPts val="1000"/>
              </a:spcBef>
              <a:spcAft>
                <a:spcPts val="0"/>
              </a:spcAft>
              <a:buClr>
                <a:schemeClr val="dk1"/>
              </a:buClr>
              <a:buSzPts val="2400"/>
              <a:buFont typeface="Arial"/>
              <a:buNone/>
            </a:pPr>
            <a:r>
              <a:rPr lang="en-US" sz="1300">
                <a:solidFill>
                  <a:schemeClr val="dk1"/>
                </a:solidFill>
              </a:rPr>
              <a:t>Much of the official material and many forms are oriented toward Greek (with partial, sometimes outdated English) and written in dense legal-administrative language — with nothing in the first languages of most migrant communities. For newcomers who don't yet read Greek or legal English, even the information that is available is effectively locked away.</a:t>
            </a:r>
            <a:endParaRPr sz="1300">
              <a:solidFill>
                <a:schemeClr val="dk1"/>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Why we're building immhelp</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a:solidFill>
                  <a:schemeClr val="dk1"/>
                </a:solidFill>
              </a:rPr>
              <a:t>We've lived the problem — our team came to Cyprus as immigrants ourselves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 faced the same confusion, dead ends, and scattered information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ImmHelp is the tool we wish we'd had</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Our story</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a:solidFill>
                  <a:schemeClr val="dk1"/>
                </a:solidFill>
              </a:rPr>
              <a:t>No single place told us what to do, in what order, or which rules applied to us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The cost: lost time, wrong trips, second-guessing every step</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 got through it — but it was harder than it needed to be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 don't want the next person to start from zero</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US" b="1">
                <a:solidFill>
                  <a:schemeClr val="dk1"/>
                </a:solidFill>
              </a:rPr>
              <a:t>Why it matters to us</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en-US">
                <a:solidFill>
                  <a:schemeClr val="dk1"/>
                </a:solidFill>
              </a:rPr>
              <a:t>We are NOT guessing the pain, we are the focus group for this product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We know which moments are most confusing and stressful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Cyprus is now feels like home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en-US">
                <a:solidFill>
                  <a:schemeClr val="dk1"/>
                </a:solidFill>
              </a:rPr>
              <a:t>Helping people adapt isn't just the product goal — it's personal</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b="1"/>
              <a:t>What immhelp is</a:t>
            </a:r>
            <a:endParaRPr b="1"/>
          </a:p>
          <a:p>
            <a:pPr marL="457200" lvl="0" indent="-298450" algn="l" rtl="0">
              <a:lnSpc>
                <a:spcPct val="115000"/>
              </a:lnSpc>
              <a:spcBef>
                <a:spcPts val="1200"/>
              </a:spcBef>
              <a:spcAft>
                <a:spcPts val="0"/>
              </a:spcAft>
              <a:buSzPts val="1100"/>
              <a:buChar char="●"/>
            </a:pPr>
            <a:r>
              <a:rPr lang="en-US"/>
              <a:t>Hard-to-read immigration info is turned into clear, personalised guidance</a:t>
            </a:r>
            <a:endParaRPr/>
          </a:p>
          <a:p>
            <a:pPr marL="457200" lvl="0" indent="-298450" algn="l" rtl="0">
              <a:lnSpc>
                <a:spcPct val="115000"/>
              </a:lnSpc>
              <a:spcBef>
                <a:spcPts val="0"/>
              </a:spcBef>
              <a:spcAft>
                <a:spcPts val="0"/>
              </a:spcAft>
              <a:buSzPts val="1100"/>
              <a:buChar char="●"/>
            </a:pPr>
            <a:r>
              <a:rPr lang="en-US"/>
              <a:t>Grounded in the latest official sources</a:t>
            </a:r>
            <a:endParaRPr/>
          </a:p>
          <a:p>
            <a:pPr marL="457200" lvl="0" indent="-298450" algn="l" rtl="0">
              <a:lnSpc>
                <a:spcPct val="115000"/>
              </a:lnSpc>
              <a:spcBef>
                <a:spcPts val="0"/>
              </a:spcBef>
              <a:spcAft>
                <a:spcPts val="0"/>
              </a:spcAft>
              <a:buSzPts val="1100"/>
              <a:buChar char="●"/>
            </a:pPr>
            <a:r>
              <a:rPr lang="en-US"/>
              <a:t>Tailored to where the person comes from</a:t>
            </a:r>
            <a:endParaRPr/>
          </a:p>
          <a:p>
            <a:pPr marL="457200" lvl="0" indent="-298450" algn="l" rtl="0">
              <a:lnSpc>
                <a:spcPct val="115000"/>
              </a:lnSpc>
              <a:spcBef>
                <a:spcPts val="0"/>
              </a:spcBef>
              <a:spcAft>
                <a:spcPts val="0"/>
              </a:spcAft>
              <a:buSzPts val="1100"/>
              <a:buChar char="●"/>
            </a:pPr>
            <a:r>
              <a:rPr lang="en-US"/>
              <a:t>Built to help users settle into life in Cyprus — not just finish the paperwork</a:t>
            </a:r>
            <a:endParaRPr/>
          </a:p>
          <a:p>
            <a:pPr marL="0" lvl="0" indent="0" algn="l" rtl="0">
              <a:lnSpc>
                <a:spcPct val="115000"/>
              </a:lnSpc>
              <a:spcBef>
                <a:spcPts val="1200"/>
              </a:spcBef>
              <a:spcAft>
                <a:spcPts val="0"/>
              </a:spcAft>
              <a:buNone/>
            </a:pPr>
            <a:r>
              <a:rPr lang="en-US" b="1"/>
              <a:t>How it works</a:t>
            </a:r>
            <a:endParaRPr b="1"/>
          </a:p>
          <a:p>
            <a:pPr marL="457200" lvl="0" indent="-298450" algn="l" rtl="0">
              <a:lnSpc>
                <a:spcPct val="115000"/>
              </a:lnSpc>
              <a:spcBef>
                <a:spcPts val="1200"/>
              </a:spcBef>
              <a:spcAft>
                <a:spcPts val="0"/>
              </a:spcAft>
              <a:buSzPts val="1100"/>
              <a:buChar char="●"/>
            </a:pPr>
            <a:r>
              <a:rPr lang="en-US"/>
              <a:t>Answers from the most recent bureaucratic and legal sources — current immigration-law documents and the Constitution of Cyprus</a:t>
            </a:r>
            <a:endParaRPr/>
          </a:p>
          <a:p>
            <a:pPr marL="457200" lvl="0" indent="-298450" algn="l" rtl="0">
              <a:lnSpc>
                <a:spcPct val="115000"/>
              </a:lnSpc>
              <a:spcBef>
                <a:spcPts val="0"/>
              </a:spcBef>
              <a:spcAft>
                <a:spcPts val="0"/>
              </a:spcAft>
              <a:buSzPts val="1100"/>
              <a:buChar char="●"/>
            </a:pPr>
            <a:r>
              <a:rPr lang="en-US"/>
              <a:t>No guesswork or outdated forum posts</a:t>
            </a:r>
            <a:endParaRPr/>
          </a:p>
          <a:p>
            <a:pPr marL="457200" lvl="0" indent="-298450" algn="l" rtl="0">
              <a:lnSpc>
                <a:spcPct val="115000"/>
              </a:lnSpc>
              <a:spcBef>
                <a:spcPts val="0"/>
              </a:spcBef>
              <a:spcAft>
                <a:spcPts val="0"/>
              </a:spcAft>
              <a:buSzPts val="1100"/>
              <a:buChar char="●"/>
            </a:pPr>
            <a:r>
              <a:rPr lang="en-US"/>
              <a:t>Gives an approximate, situation-aware answer for each question</a:t>
            </a:r>
            <a:endParaRPr/>
          </a:p>
          <a:p>
            <a:pPr marL="457200" lvl="0" indent="-298450" algn="l" rtl="0">
              <a:lnSpc>
                <a:spcPct val="115000"/>
              </a:lnSpc>
              <a:spcBef>
                <a:spcPts val="0"/>
              </a:spcBef>
              <a:spcAft>
                <a:spcPts val="0"/>
              </a:spcAft>
              <a:buSzPts val="1100"/>
              <a:buChar char="●"/>
            </a:pPr>
            <a:r>
              <a:rPr lang="en-US"/>
              <a:t>Points the person to the right authority to resolve their case precisely — Migration Department, Department of Labour, the one-stop-shop, and so on</a:t>
            </a:r>
            <a:endParaRPr/>
          </a:p>
          <a:p>
            <a:pPr marL="457200" lvl="0" indent="-298450" algn="l" rtl="0">
              <a:lnSpc>
                <a:spcPct val="115000"/>
              </a:lnSpc>
              <a:spcBef>
                <a:spcPts val="0"/>
              </a:spcBef>
              <a:spcAft>
                <a:spcPts val="0"/>
              </a:spcAft>
              <a:buSzPts val="1100"/>
              <a:buChar char="●"/>
            </a:pPr>
            <a:r>
              <a:rPr lang="en-US"/>
              <a:t>Guides, then hands off — users always know their next step and where to take it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 name="Google Shape;7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a:extLst>
            <a:ext uri="{FF2B5EF4-FFF2-40B4-BE49-F238E27FC236}">
              <a16:creationId xmlns:a16="http://schemas.microsoft.com/office/drawing/2014/main" id="{D7CCD8B4-04CD-19F4-42A5-29374156049C}"/>
            </a:ext>
          </a:extLst>
        </p:cNvPr>
        <p:cNvGrpSpPr/>
        <p:nvPr/>
      </p:nvGrpSpPr>
      <p:grpSpPr>
        <a:xfrm>
          <a:off x="0" y="0"/>
          <a:ext cx="0" cy="0"/>
          <a:chOff x="0" y="0"/>
          <a:chExt cx="0" cy="0"/>
        </a:xfrm>
      </p:grpSpPr>
      <p:sp>
        <p:nvSpPr>
          <p:cNvPr id="70" name="Google Shape;70;p5:notes">
            <a:extLst>
              <a:ext uri="{FF2B5EF4-FFF2-40B4-BE49-F238E27FC236}">
                <a16:creationId xmlns:a16="http://schemas.microsoft.com/office/drawing/2014/main" id="{AF652BBB-56B9-BF84-EA60-745557D2FD0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 name="Google Shape;71;p5:notes">
            <a:extLst>
              <a:ext uri="{FF2B5EF4-FFF2-40B4-BE49-F238E27FC236}">
                <a16:creationId xmlns:a16="http://schemas.microsoft.com/office/drawing/2014/main" id="{95512B5D-130C-CD4B-7E86-AE63C27BD93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162989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 name="Google Shape;8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 name="Google Shape;9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p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p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p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p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p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p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p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3"/>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3"/>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4"/>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5"/>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b="0" i="0" u="none" strike="noStrike" cap="none">
                <a:solidFill>
                  <a:schemeClr val="lt1"/>
                </a:solidFill>
                <a:latin typeface="Arial"/>
                <a:ea typeface="Arial"/>
                <a:cs typeface="Arial"/>
                <a:sym typeface="Arial"/>
              </a:rPr>
              <a:t>Team:</a:t>
            </a:r>
            <a:r>
              <a:rPr lang="en-US" sz="1560">
                <a:solidFill>
                  <a:schemeClr val="lt1"/>
                </a:solidFill>
                <a:latin typeface="Arial"/>
                <a:ea typeface="Arial"/>
                <a:cs typeface="Arial"/>
                <a:sym typeface="Arial"/>
              </a:rPr>
              <a:t> Albert Mishurniaev, Artem Kondratenko, Konstantin Tomayly</a:t>
            </a:r>
            <a:endParaRPr sz="1560" b="0"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b="0"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b="0" i="0" u="none" strike="noStrike" cap="none">
                <a:solidFill>
                  <a:schemeClr val="lt1"/>
                </a:solidFill>
                <a:latin typeface="Arial"/>
                <a:ea typeface="Arial"/>
                <a:cs typeface="Arial"/>
                <a:sym typeface="Arial"/>
              </a:rPr>
              <a:t>Date: 19th of June 2026</a:t>
            </a:r>
            <a:endParaRPr sz="1560" b="0"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b="0" i="0" u="none" strike="noStrike" cap="none">
                <a:solidFill>
                  <a:schemeClr val="lt1"/>
                </a:solidFill>
                <a:latin typeface="Arial"/>
                <a:ea typeface="Arial"/>
                <a:cs typeface="Arial"/>
                <a:sym typeface="Arial"/>
              </a:rPr>
              <a:t>Venue: Frederick University, Limassol</a:t>
            </a:r>
            <a:endParaRPr sz="1560" b="0" i="0" u="none" strike="noStrike" cap="none">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b="0" i="0" u="none" strike="noStrike" cap="none">
              <a:solidFill>
                <a:schemeClr val="lt1"/>
              </a:solidFill>
              <a:latin typeface="Arial"/>
              <a:ea typeface="Arial"/>
              <a:cs typeface="Arial"/>
              <a:sym typeface="Arial"/>
            </a:endParaRPr>
          </a:p>
        </p:txBody>
      </p:sp>
      <p:sp>
        <p:nvSpPr>
          <p:cNvPr id="45" name="Google Shape;45;p5"/>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UpcomMinds</a:t>
            </a:r>
            <a:endParaRPr sz="2200">
              <a:solidFill>
                <a:schemeClr val="lt1"/>
              </a:solidFill>
              <a:latin typeface="Arial"/>
              <a:ea typeface="Arial"/>
              <a:cs typeface="Arial"/>
              <a:sym typeface="Arial"/>
            </a:endParaRPr>
          </a:p>
        </p:txBody>
      </p:sp>
      <p:sp>
        <p:nvSpPr>
          <p:cNvPr id="46" name="Google Shape;46;p5"/>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2560" b="0" i="0" u="none" strike="noStrike" cap="none">
                <a:solidFill>
                  <a:schemeClr val="lt1"/>
                </a:solidFill>
                <a:latin typeface="Arial"/>
                <a:ea typeface="Arial"/>
                <a:cs typeface="Arial"/>
                <a:sym typeface="Arial"/>
              </a:rPr>
              <a:t>Team </a:t>
            </a:r>
            <a:r>
              <a:rPr lang="en-US" sz="2560">
                <a:solidFill>
                  <a:schemeClr val="lt1"/>
                </a:solidFill>
                <a:latin typeface="Arial"/>
                <a:ea typeface="Arial"/>
                <a:cs typeface="Arial"/>
                <a:sym typeface="Arial"/>
              </a:rPr>
              <a:t>1</a:t>
            </a:r>
            <a:endParaRPr sz="2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2560">
                <a:solidFill>
                  <a:schemeClr val="lt1"/>
                </a:solidFill>
                <a:latin typeface="Arial"/>
                <a:ea typeface="Arial"/>
                <a:cs typeface="Arial"/>
                <a:sym typeface="Arial"/>
              </a:rPr>
              <a:t>ImmHelp</a:t>
            </a:r>
            <a:endParaRPr sz="256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2560" b="0" i="0" u="none" strike="noStrike" cap="none">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p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Problem Overview</a:t>
            </a:r>
            <a:endParaRPr/>
          </a:p>
        </p:txBody>
      </p:sp>
      <p:sp>
        <p:nvSpPr>
          <p:cNvPr id="52" name="Google Shape;52;p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pic>
        <p:nvPicPr>
          <p:cNvPr id="53" name="Google Shape;53;p6" title="Frame 34.png"/>
          <p:cNvPicPr preferRelativeResize="0"/>
          <p:nvPr/>
        </p:nvPicPr>
        <p:blipFill>
          <a:blip r:embed="rId3">
            <a:alphaModFix/>
          </a:blip>
          <a:stretch>
            <a:fillRect/>
          </a:stretch>
        </p:blipFill>
        <p:spPr>
          <a:xfrm>
            <a:off x="2892863" y="1794750"/>
            <a:ext cx="6406276" cy="396740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7"/>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Motivation</a:t>
            </a:r>
            <a:endParaRPr/>
          </a:p>
        </p:txBody>
      </p:sp>
      <p:sp>
        <p:nvSpPr>
          <p:cNvPr id="59" name="Google Shape;59;p7"/>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graphicFrame>
        <p:nvGraphicFramePr>
          <p:cNvPr id="60" name="Google Shape;60;p7"/>
          <p:cNvGraphicFramePr/>
          <p:nvPr/>
        </p:nvGraphicFramePr>
        <p:xfrm>
          <a:off x="1042416" y="2134766"/>
          <a:ext cx="10287000" cy="1893540"/>
        </p:xfrm>
        <a:graphic>
          <a:graphicData uri="http://schemas.openxmlformats.org/drawingml/2006/table">
            <a:tbl>
              <a:tblPr>
                <a:noFill/>
                <a:tableStyleId>{E7511BA7-BD5A-472C-8492-CA7813CB0AE0}</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381000">
                <a:tc>
                  <a:txBody>
                    <a:bodyPr/>
                    <a:lstStyle/>
                    <a:p>
                      <a:pPr marL="0" lvl="0" indent="0" algn="l" rtl="0">
                        <a:lnSpc>
                          <a:spcPct val="115000"/>
                        </a:lnSpc>
                        <a:spcBef>
                          <a:spcPts val="1200"/>
                        </a:spcBef>
                        <a:spcAft>
                          <a:spcPts val="1200"/>
                        </a:spcAft>
                        <a:buClr>
                          <a:schemeClr val="dk1"/>
                        </a:buClr>
                        <a:buSzPts val="1100"/>
                        <a:buFont typeface="Arial"/>
                        <a:buNone/>
                      </a:pPr>
                      <a:r>
                        <a:rPr lang="en-US" sz="1100" b="1">
                          <a:solidFill>
                            <a:schemeClr val="dk1"/>
                          </a:solidFill>
                        </a:rPr>
                        <a:t>Why we're building ImmHelp</a:t>
                      </a:r>
                      <a:endParaRPr/>
                    </a:p>
                  </a:txBody>
                  <a:tcPr marL="91425" marR="91425" marT="91425" marB="91425"/>
                </a:tc>
                <a:tc>
                  <a:txBody>
                    <a:bodyPr/>
                    <a:lstStyle/>
                    <a:p>
                      <a:pPr marL="0" lvl="0" indent="0" algn="l" rtl="0">
                        <a:lnSpc>
                          <a:spcPct val="115000"/>
                        </a:lnSpc>
                        <a:spcBef>
                          <a:spcPts val="1200"/>
                        </a:spcBef>
                        <a:spcAft>
                          <a:spcPts val="1200"/>
                        </a:spcAft>
                        <a:buClr>
                          <a:schemeClr val="dk1"/>
                        </a:buClr>
                        <a:buSzPts val="1100"/>
                        <a:buFont typeface="Arial"/>
                        <a:buNone/>
                      </a:pPr>
                      <a:r>
                        <a:rPr lang="en-US" sz="1100" b="1">
                          <a:solidFill>
                            <a:schemeClr val="dk1"/>
                          </a:solidFill>
                        </a:rPr>
                        <a:t>Our story</a:t>
                      </a:r>
                      <a:endParaRPr/>
                    </a:p>
                  </a:txBody>
                  <a:tcPr marL="91425" marR="91425" marT="91425" marB="91425"/>
                </a:tc>
                <a:tc>
                  <a:txBody>
                    <a:bodyPr/>
                    <a:lstStyle/>
                    <a:p>
                      <a:pPr marL="0" lvl="0" indent="0" algn="l" rtl="0">
                        <a:lnSpc>
                          <a:spcPct val="115000"/>
                        </a:lnSpc>
                        <a:spcBef>
                          <a:spcPts val="1200"/>
                        </a:spcBef>
                        <a:spcAft>
                          <a:spcPts val="1200"/>
                        </a:spcAft>
                        <a:buClr>
                          <a:schemeClr val="dk1"/>
                        </a:buClr>
                        <a:buSzPts val="1100"/>
                        <a:buFont typeface="Arial"/>
                        <a:buNone/>
                      </a:pPr>
                      <a:r>
                        <a:rPr lang="en-US" sz="1100" b="1">
                          <a:solidFill>
                            <a:schemeClr val="dk1"/>
                          </a:solidFill>
                        </a:rPr>
                        <a:t>Why it matters to us</a:t>
                      </a:r>
                      <a:endParaRPr/>
                    </a:p>
                  </a:txBody>
                  <a:tcPr marL="91425" marR="91425" marT="91425" marB="91425"/>
                </a:tc>
                <a:extLst>
                  <a:ext uri="{0D108BD9-81ED-4DB2-BD59-A6C34878D82A}">
                    <a16:rowId xmlns:a16="http://schemas.microsoft.com/office/drawing/2014/main" val="10000"/>
                  </a:ext>
                </a:extLst>
              </a:tr>
              <a:tr h="381000">
                <a:tc>
                  <a:txBody>
                    <a:bodyPr/>
                    <a:lstStyle/>
                    <a:p>
                      <a:pPr marL="457200" lvl="0" indent="-298450" algn="l" rtl="0">
                        <a:lnSpc>
                          <a:spcPct val="115000"/>
                        </a:lnSpc>
                        <a:spcBef>
                          <a:spcPts val="1200"/>
                        </a:spcBef>
                        <a:spcAft>
                          <a:spcPts val="0"/>
                        </a:spcAft>
                        <a:buClr>
                          <a:schemeClr val="dk1"/>
                        </a:buClr>
                        <a:buSzPts val="1100"/>
                        <a:buChar char="●"/>
                      </a:pPr>
                      <a:r>
                        <a:rPr lang="en-US" sz="1100">
                          <a:solidFill>
                            <a:schemeClr val="dk1"/>
                          </a:solidFill>
                        </a:rPr>
                        <a:t>We've lived the problem — our team came to Cyprus as immigrants ourselves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US" sz="1100">
                          <a:solidFill>
                            <a:schemeClr val="dk1"/>
                          </a:solidFill>
                        </a:rPr>
                        <a:t>We faced the same confusion, dead ends, and scattered information</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US" sz="1100">
                          <a:solidFill>
                            <a:schemeClr val="dk1"/>
                          </a:solidFill>
                        </a:rPr>
                        <a:t>ImmHelp is the tool we wish we'd had</a:t>
                      </a:r>
                      <a:endParaRPr/>
                    </a:p>
                  </a:txBody>
                  <a:tcPr marL="91425" marR="91425" marT="91425" marB="91425"/>
                </a:tc>
                <a:tc>
                  <a:txBody>
                    <a:bodyPr/>
                    <a:lstStyle/>
                    <a:p>
                      <a:pPr marL="457200" lvl="0" indent="-298450" algn="l" rtl="0">
                        <a:lnSpc>
                          <a:spcPct val="115000"/>
                        </a:lnSpc>
                        <a:spcBef>
                          <a:spcPts val="1200"/>
                        </a:spcBef>
                        <a:spcAft>
                          <a:spcPts val="0"/>
                        </a:spcAft>
                        <a:buClr>
                          <a:schemeClr val="dk1"/>
                        </a:buClr>
                        <a:buSzPts val="1100"/>
                        <a:buChar char="●"/>
                      </a:pPr>
                      <a:r>
                        <a:rPr lang="en-US" sz="1100">
                          <a:solidFill>
                            <a:schemeClr val="dk1"/>
                          </a:solidFill>
                        </a:rPr>
                        <a:t>No single place told us what to do, in what order, or which rules applied to us</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US" sz="1100">
                          <a:solidFill>
                            <a:schemeClr val="dk1"/>
                          </a:solidFill>
                        </a:rPr>
                        <a:t>The cost: lost time, wrong trips, second-guessing every step</a:t>
                      </a:r>
                      <a:endParaRPr/>
                    </a:p>
                  </a:txBody>
                  <a:tcPr marL="91425" marR="91425" marT="91425" marB="91425"/>
                </a:tc>
                <a:tc>
                  <a:txBody>
                    <a:bodyPr/>
                    <a:lstStyle/>
                    <a:p>
                      <a:pPr marL="457200" lvl="0" indent="-298450" algn="l" rtl="0">
                        <a:lnSpc>
                          <a:spcPct val="115000"/>
                        </a:lnSpc>
                        <a:spcBef>
                          <a:spcPts val="1200"/>
                        </a:spcBef>
                        <a:spcAft>
                          <a:spcPts val="0"/>
                        </a:spcAft>
                        <a:buClr>
                          <a:schemeClr val="dk1"/>
                        </a:buClr>
                        <a:buSzPts val="1100"/>
                        <a:buChar char="●"/>
                      </a:pPr>
                      <a:r>
                        <a:rPr lang="en-US" sz="1100">
                          <a:solidFill>
                            <a:schemeClr val="dk1"/>
                          </a:solidFill>
                        </a:rPr>
                        <a:t>We are NOT guessing the pain, we are the focus group for this product</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US" sz="1100">
                          <a:solidFill>
                            <a:schemeClr val="dk1"/>
                          </a:solidFill>
                        </a:rPr>
                        <a:t>Cyprus is now feels like home</a:t>
                      </a:r>
                      <a:endParaRPr sz="1100">
                        <a:solidFill>
                          <a:schemeClr val="dk1"/>
                        </a:solidFill>
                      </a:endParaRPr>
                    </a:p>
                    <a:p>
                      <a:pPr marL="457200" lvl="0" indent="-298450" algn="l" rtl="0">
                        <a:lnSpc>
                          <a:spcPct val="115000"/>
                        </a:lnSpc>
                        <a:spcBef>
                          <a:spcPts val="0"/>
                        </a:spcBef>
                        <a:spcAft>
                          <a:spcPts val="0"/>
                        </a:spcAft>
                        <a:buClr>
                          <a:schemeClr val="dk1"/>
                        </a:buClr>
                        <a:buSzPts val="1100"/>
                        <a:buChar char="●"/>
                      </a:pPr>
                      <a:r>
                        <a:rPr lang="en-US" sz="1100">
                          <a:solidFill>
                            <a:schemeClr val="dk1"/>
                          </a:solidFill>
                        </a:rPr>
                        <a:t>Helping people adapt isn't just the product goal — it's personal</a:t>
                      </a:r>
                      <a:endParaRPr sz="1300">
                        <a:solidFill>
                          <a:schemeClr val="dk1"/>
                        </a:solidFill>
                      </a:endParaRPr>
                    </a:p>
                    <a:p>
                      <a:pPr marL="0" lvl="0" indent="0" algn="l" rtl="0">
                        <a:spcBef>
                          <a:spcPts val="1200"/>
                        </a:spcBef>
                        <a:spcAft>
                          <a:spcPts val="0"/>
                        </a:spcAft>
                        <a:buNone/>
                      </a:pPr>
                      <a:endParaRPr/>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8"/>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Solution</a:t>
            </a:r>
            <a:endParaRPr/>
          </a:p>
        </p:txBody>
      </p:sp>
      <p:sp>
        <p:nvSpPr>
          <p:cNvPr id="66" name="Google Shape;66;p8"/>
          <p:cNvSpPr txBox="1">
            <a:spLocks noGrp="1"/>
          </p:cNvSpPr>
          <p:nvPr>
            <p:ph type="body" idx="1"/>
          </p:nvPr>
        </p:nvSpPr>
        <p:spPr>
          <a:xfrm>
            <a:off x="242575" y="2718500"/>
            <a:ext cx="5736900" cy="37431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1200"/>
              </a:spcBef>
              <a:spcAft>
                <a:spcPts val="0"/>
              </a:spcAft>
              <a:buClr>
                <a:schemeClr val="dk1"/>
              </a:buClr>
              <a:buSzPts val="1100"/>
              <a:buFont typeface="Arial"/>
              <a:buNone/>
            </a:pPr>
            <a:r>
              <a:rPr lang="en-US" sz="1100" b="1"/>
              <a:t>What immhelp is</a:t>
            </a:r>
            <a:endParaRPr sz="1100" b="1"/>
          </a:p>
          <a:p>
            <a:pPr marL="457200" lvl="0" indent="-298450" algn="l" rtl="0">
              <a:lnSpc>
                <a:spcPct val="115000"/>
              </a:lnSpc>
              <a:spcBef>
                <a:spcPts val="1200"/>
              </a:spcBef>
              <a:spcAft>
                <a:spcPts val="0"/>
              </a:spcAft>
              <a:buSzPts val="1100"/>
              <a:buChar char="●"/>
            </a:pPr>
            <a:r>
              <a:rPr lang="en-US" sz="1100"/>
              <a:t>Hard-to-read immigration info is turned into clear, personalised guidance</a:t>
            </a:r>
            <a:endParaRPr sz="1100"/>
          </a:p>
          <a:p>
            <a:pPr marL="457200" lvl="0" indent="-298450" algn="l" rtl="0">
              <a:lnSpc>
                <a:spcPct val="115000"/>
              </a:lnSpc>
              <a:spcBef>
                <a:spcPts val="0"/>
              </a:spcBef>
              <a:spcAft>
                <a:spcPts val="0"/>
              </a:spcAft>
              <a:buSzPts val="1100"/>
              <a:buChar char="●"/>
            </a:pPr>
            <a:r>
              <a:rPr lang="en-US" sz="1100"/>
              <a:t>Grounded in the latest official sources</a:t>
            </a:r>
            <a:endParaRPr sz="1100"/>
          </a:p>
          <a:p>
            <a:pPr marL="457200" lvl="0" indent="-298450" algn="l" rtl="0">
              <a:lnSpc>
                <a:spcPct val="115000"/>
              </a:lnSpc>
              <a:spcBef>
                <a:spcPts val="0"/>
              </a:spcBef>
              <a:spcAft>
                <a:spcPts val="0"/>
              </a:spcAft>
              <a:buSzPts val="1100"/>
              <a:buChar char="●"/>
            </a:pPr>
            <a:r>
              <a:rPr lang="en-US" sz="1100"/>
              <a:t>Tailored to where the person comes from</a:t>
            </a:r>
            <a:endParaRPr sz="1100"/>
          </a:p>
          <a:p>
            <a:pPr marL="457200" lvl="0" indent="-298450" algn="l" rtl="0">
              <a:lnSpc>
                <a:spcPct val="115000"/>
              </a:lnSpc>
              <a:spcBef>
                <a:spcPts val="0"/>
              </a:spcBef>
              <a:spcAft>
                <a:spcPts val="0"/>
              </a:spcAft>
              <a:buSzPts val="1100"/>
              <a:buChar char="●"/>
            </a:pPr>
            <a:r>
              <a:rPr lang="en-US" sz="1100"/>
              <a:t>Built to help users settle into life in Cyprus — not just finish the paperwork</a:t>
            </a:r>
            <a:endParaRPr sz="1300"/>
          </a:p>
        </p:txBody>
      </p:sp>
      <p:sp>
        <p:nvSpPr>
          <p:cNvPr id="67" name="Google Shape;67;p8"/>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pic>
        <p:nvPicPr>
          <p:cNvPr id="68" name="Google Shape;68;p8" title="Frame 33.png"/>
          <p:cNvPicPr preferRelativeResize="0"/>
          <p:nvPr/>
        </p:nvPicPr>
        <p:blipFill>
          <a:blip r:embed="rId3">
            <a:alphaModFix/>
          </a:blip>
          <a:stretch>
            <a:fillRect/>
          </a:stretch>
        </p:blipFill>
        <p:spPr>
          <a:xfrm>
            <a:off x="6631301" y="1820900"/>
            <a:ext cx="4687326" cy="34996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9"/>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Demo Video</a:t>
            </a:r>
            <a:endParaRPr dirty="0"/>
          </a:p>
        </p:txBody>
      </p:sp>
      <p:sp>
        <p:nvSpPr>
          <p:cNvPr id="74" name="Google Shape;74;p9"/>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5" name="Google Shape;75;p9"/>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6" name="Google Shape;76;p9"/>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p:txBody>
      </p:sp>
      <p:pic>
        <p:nvPicPr>
          <p:cNvPr id="3" name="0617">
            <a:hlinkClick r:id="" action="ppaction://media"/>
            <a:extLst>
              <a:ext uri="{FF2B5EF4-FFF2-40B4-BE49-F238E27FC236}">
                <a16:creationId xmlns:a16="http://schemas.microsoft.com/office/drawing/2014/main" id="{CAA2BBCB-2099-9783-B140-8EFDB95398A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32146" y="833614"/>
            <a:ext cx="9228039" cy="51907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8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a:extLst>
            <a:ext uri="{FF2B5EF4-FFF2-40B4-BE49-F238E27FC236}">
              <a16:creationId xmlns:a16="http://schemas.microsoft.com/office/drawing/2014/main" id="{65B35C8A-1D45-810A-38B7-C9880FDA4A48}"/>
            </a:ext>
          </a:extLst>
        </p:cNvPr>
        <p:cNvGrpSpPr/>
        <p:nvPr/>
      </p:nvGrpSpPr>
      <p:grpSpPr>
        <a:xfrm>
          <a:off x="0" y="0"/>
          <a:ext cx="0" cy="0"/>
          <a:chOff x="0" y="0"/>
          <a:chExt cx="0" cy="0"/>
        </a:xfrm>
      </p:grpSpPr>
      <p:sp>
        <p:nvSpPr>
          <p:cNvPr id="73" name="Google Shape;73;p9">
            <a:extLst>
              <a:ext uri="{FF2B5EF4-FFF2-40B4-BE49-F238E27FC236}">
                <a16:creationId xmlns:a16="http://schemas.microsoft.com/office/drawing/2014/main" id="{02342B8F-629F-789D-73B7-99E9AFA45209}"/>
              </a:ext>
            </a:extLst>
          </p:cNvPr>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Comparison</a:t>
            </a:r>
            <a:endParaRPr dirty="0"/>
          </a:p>
        </p:txBody>
      </p:sp>
      <p:sp>
        <p:nvSpPr>
          <p:cNvPr id="74" name="Google Shape;74;p9">
            <a:extLst>
              <a:ext uri="{FF2B5EF4-FFF2-40B4-BE49-F238E27FC236}">
                <a16:creationId xmlns:a16="http://schemas.microsoft.com/office/drawing/2014/main" id="{D850210B-FD4F-F85A-80AC-BCB4A5A219E3}"/>
              </a:ext>
            </a:extLst>
          </p:cNvPr>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400"/>
              <a:buNone/>
            </a:pPr>
            <a:endParaRPr dirty="0"/>
          </a:p>
        </p:txBody>
      </p:sp>
      <p:sp>
        <p:nvSpPr>
          <p:cNvPr id="75" name="Google Shape;75;p9">
            <a:extLst>
              <a:ext uri="{FF2B5EF4-FFF2-40B4-BE49-F238E27FC236}">
                <a16:creationId xmlns:a16="http://schemas.microsoft.com/office/drawing/2014/main" id="{1170D189-3E00-2770-2364-53388DDBCFA2}"/>
              </a:ext>
            </a:extLst>
          </p:cNvPr>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sp>
        <p:nvSpPr>
          <p:cNvPr id="76" name="Google Shape;76;p9">
            <a:extLst>
              <a:ext uri="{FF2B5EF4-FFF2-40B4-BE49-F238E27FC236}">
                <a16:creationId xmlns:a16="http://schemas.microsoft.com/office/drawing/2014/main" id="{13759352-18A6-5547-3994-47CF75258CE8}"/>
              </a:ext>
            </a:extLst>
          </p:cNvPr>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21A1A50A-6FED-BB1B-2786-A2E388A94320}"/>
              </a:ext>
            </a:extLst>
          </p:cNvPr>
          <p:cNvPicPr>
            <a:picLocks noChangeAspect="1"/>
          </p:cNvPicPr>
          <p:nvPr/>
        </p:nvPicPr>
        <p:blipFill>
          <a:blip r:embed="rId3"/>
          <a:stretch>
            <a:fillRect/>
          </a:stretch>
        </p:blipFill>
        <p:spPr>
          <a:xfrm>
            <a:off x="66315" y="1675082"/>
            <a:ext cx="6080860" cy="4421993"/>
          </a:xfrm>
          <a:prstGeom prst="rect">
            <a:avLst/>
          </a:prstGeom>
        </p:spPr>
      </p:pic>
      <p:pic>
        <p:nvPicPr>
          <p:cNvPr id="10" name="Picture 9">
            <a:extLst>
              <a:ext uri="{FF2B5EF4-FFF2-40B4-BE49-F238E27FC236}">
                <a16:creationId xmlns:a16="http://schemas.microsoft.com/office/drawing/2014/main" id="{78097F2B-9887-DDF8-E26A-A1B44647F070}"/>
              </a:ext>
            </a:extLst>
          </p:cNvPr>
          <p:cNvPicPr>
            <a:picLocks noChangeAspect="1"/>
          </p:cNvPicPr>
          <p:nvPr/>
        </p:nvPicPr>
        <p:blipFill>
          <a:blip r:embed="rId4"/>
          <a:stretch>
            <a:fillRect/>
          </a:stretch>
        </p:blipFill>
        <p:spPr>
          <a:xfrm>
            <a:off x="6646417" y="763410"/>
            <a:ext cx="3572404" cy="5453632"/>
          </a:xfrm>
          <a:prstGeom prst="rect">
            <a:avLst/>
          </a:prstGeom>
        </p:spPr>
      </p:pic>
    </p:spTree>
    <p:extLst>
      <p:ext uri="{BB962C8B-B14F-4D97-AF65-F5344CB8AC3E}">
        <p14:creationId xmlns:p14="http://schemas.microsoft.com/office/powerpoint/2010/main" val="2827355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0"/>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3" name="Google Shape;83;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84" name="Google Shape;84;p10"/>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85" name="Google Shape;85;p10" title="Untitled design (6).png"/>
          <p:cNvPicPr preferRelativeResize="0"/>
          <p:nvPr/>
        </p:nvPicPr>
        <p:blipFill rotWithShape="1">
          <a:blip r:embed="rId3">
            <a:alphaModFix/>
          </a:blip>
          <a:srcRect/>
          <a:stretch/>
        </p:blipFill>
        <p:spPr>
          <a:xfrm>
            <a:off x="3905000" y="1309438"/>
            <a:ext cx="7272648" cy="4090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1"/>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91" name="Google Shape;91;p1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8</a:t>
            </a:fld>
            <a:endParaRPr>
              <a:latin typeface="Calibri"/>
              <a:ea typeface="Calibri"/>
              <a:cs typeface="Calibri"/>
              <a:sym typeface="Calibri"/>
            </a:endParaRPr>
          </a:p>
        </p:txBody>
      </p:sp>
      <p:sp>
        <p:nvSpPr>
          <p:cNvPr id="92" name="Google Shape;92;p11"/>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pic>
        <p:nvPicPr>
          <p:cNvPr id="93" name="Google Shape;93;p11"/>
          <p:cNvPicPr preferRelativeResize="0"/>
          <p:nvPr/>
        </p:nvPicPr>
        <p:blipFill rotWithShape="1">
          <a:blip r:embed="rId3">
            <a:alphaModFix/>
          </a:blip>
          <a:srcRect/>
          <a:stretch/>
        </p:blipFill>
        <p:spPr>
          <a:xfrm>
            <a:off x="2285324" y="2684900"/>
            <a:ext cx="7316925" cy="2547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2"/>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9" name="Google Shape;99;p12"/>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100" name="Google Shape;100;p12"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101" name="Google Shape;101;p12"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2" name="Google Shape;102;p12"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719</Words>
  <Application>Microsoft Office PowerPoint</Application>
  <PresentationFormat>Widescreen</PresentationFormat>
  <Paragraphs>73</Paragraphs>
  <Slides>9</Slides>
  <Notes>9</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Team: Albert Mishurniaev, Artem Kondratenko, Konstantin Tomayly  Date: 19th of June 2026 Venue: Frederick University, Limassol </vt:lpstr>
      <vt:lpstr>Problem Overview</vt:lpstr>
      <vt:lpstr>Motivation</vt:lpstr>
      <vt:lpstr>Solution</vt:lpstr>
      <vt:lpstr>Demo Video</vt:lpstr>
      <vt:lpstr>Comparison</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ARTEM KONDRATENKO 24403</cp:lastModifiedBy>
  <cp:revision>3</cp:revision>
  <dcterms:modified xsi:type="dcterms:W3CDTF">2026-06-18T20:31:47Z</dcterms:modified>
</cp:coreProperties>
</file>