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76" r:id="rId5"/>
    <p:sldId id="277" r:id="rId6"/>
    <p:sldId id="278" r:id="rId7"/>
    <p:sldId id="279" r:id="rId8"/>
    <p:sldId id="280" r:id="rId9"/>
    <p:sldId id="281" r:id="rId10"/>
    <p:sldId id="282" r:id="rId11"/>
    <p:sldId id="28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1"/>
    <p:restoredTop sz="90327" autoAdjust="0"/>
  </p:normalViewPr>
  <p:slideViewPr>
    <p:cSldViewPr snapToGrid="0" snapToObjects="1">
      <p:cViewPr varScale="1">
        <p:scale>
          <a:sx n="46" d="100"/>
          <a:sy n="46" d="100"/>
        </p:scale>
        <p:origin x="1056" y="43"/>
      </p:cViewPr>
      <p:guideLst/>
    </p:cSldViewPr>
  </p:slideViewPr>
  <p:notesTextViewPr>
    <p:cViewPr>
      <p:scale>
        <a:sx n="1" d="1"/>
        <a:sy n="1" d="1"/>
      </p:scale>
      <p:origin x="0" y="0"/>
    </p:cViewPr>
  </p:notesTextViewPr>
  <p:notesViewPr>
    <p:cSldViewPr snapToGrid="0" snapToObjects="1">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4DB639-A24D-4922-9469-63F0DB9E6CC0}" type="datetimeFigureOut">
              <a:rPr lang="en-US" smtClean="0"/>
              <a:t>6/19/2026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AF79DC-AA40-44B6-8A1C-04C2AE46D71A}" type="slidenum">
              <a:rPr lang="en-US" smtClean="0"/>
              <a:t>‹#›</a:t>
            </a:fld>
            <a:endParaRPr lang="en-US"/>
          </a:p>
        </p:txBody>
      </p:sp>
    </p:spTree>
    <p:extLst>
      <p:ext uri="{BB962C8B-B14F-4D97-AF65-F5344CB8AC3E}">
        <p14:creationId xmlns:p14="http://schemas.microsoft.com/office/powerpoint/2010/main" val="2141530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300" dirty="0"/>
              <a:t>Good morning. We are Team [Number], and our project is a peer-to-peer chat platform with built-in mental-health monitoring — technology designed not just to connect people, but to help keep them safe.</a:t>
            </a:r>
          </a:p>
          <a:p>
            <a:r>
              <a:rPr lang="en-US" sz="1300" dirty="0"/>
              <a:t>In the next four minutes we'll cover the problem we're tackling, why it matters to us, our solution, and a short demo.</a:t>
            </a:r>
          </a:p>
          <a:p>
            <a:r>
              <a:rPr lang="en-US" sz="1300" dirty="0"/>
              <a:t>(Timing tip: keep this opener to about 15 seconds and move quickly to the problem.)</a:t>
            </a: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300" dirty="0"/>
              <a:t>Mental health is a global crisis. The World Health Organization estimates around 727,000 people die by suicide every year — roughly one death every 40 seconds — and it is the third leading cause of death among 15-to-29-year-olds. (WHO, 2021)</a:t>
            </a:r>
          </a:p>
          <a:p>
            <a:r>
              <a:rPr lang="en-US" sz="1300" dirty="0"/>
              <a:t>In the United States alone, 14.3 million adults reported serious thoughts of suicide in 2024, and the rate is highest among young people aged 18-25, at 12.6%. (NIMH / SAMHSA, 2024)</a:t>
            </a:r>
          </a:p>
          <a:p>
            <a:r>
              <a:rPr lang="en-US" sz="1300" dirty="0"/>
              <a:t>The key insight: people often signal distress online before they ever reach out for formal help — but today's chat platforms aren't built to notice. They move messages; they don't recognise someone in trouble.</a:t>
            </a:r>
          </a:p>
          <a:p>
            <a:r>
              <a:rPr lang="en-US" sz="1300" dirty="0"/>
              <a:t>And many never reach a professional at all: in one study of young people, only about 18% said they would likely turn to a mental-health professional, while nearly half would not seek help at all. So at-risk people slip through the cracks. (JMIR, 2019)</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300" dirty="0"/>
              <a:t>This matters to us because the tools people already use every day could be doing so much more.</a:t>
            </a:r>
          </a:p>
          <a:p>
            <a:r>
              <a:rPr lang="en-US" sz="1300" dirty="0"/>
              <a:t>Young people turn to the internet first: in one survey, over 80% said they would use their phone to look online for help with an emotional concern — largely because it feels anonymous and private. That same anonymity is what we build on. (JMIR, 2019)</a:t>
            </a:r>
          </a:p>
          <a:p>
            <a:r>
              <a:rPr lang="en-US" sz="1300" dirty="0"/>
              <a:t>Our goal is a safer digital space where warning signs are caught early and support is one tap away.</a:t>
            </a:r>
          </a:p>
          <a:p>
            <a:r>
              <a:rPr lang="en-US" sz="1300" dirty="0"/>
              <a:t>Looking further ahead — this is our vision — we want a trusted space that schools, communities, and even AI assistants can point people to. People already turn to AI for emotional support: a 2024 survey found 70% of teens have used generative AI, and companion apps. The need is real — we want to meet it responsibly. (Common Sense Media, 2024)</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300" dirty="0"/>
              <a:t>So here is what we built: a peer-to-peer chat platform with monitoring underneath.</a:t>
            </a:r>
          </a:p>
          <a:p>
            <a:r>
              <a:rPr lang="en-US" sz="1300" dirty="0"/>
              <a:t>People message in real time and anonymously. As they chat, the system scans for self-harm and suicide-related language. When something concerning appears, it flags the message and instantly surfaces support resources to that user. Admins can review flagged incidents and trends on a dashboard — all on a secure, scalable backend.</a:t>
            </a:r>
          </a:p>
          <a:p>
            <a:r>
              <a:rPr lang="en-US" sz="1300" dirty="0"/>
              <a:t>Our edge is the combination: anonymous by design, so people open up without fear of judgment, and early intervention, catching warning signs before a situation becomes a crisis.</a:t>
            </a:r>
          </a:p>
          <a:p>
            <a:r>
              <a:rPr lang="en-US" sz="1300" dirty="0"/>
              <a:t>Important point on responsibility: we don't diagnose and we don't replace professionals — we redirect, and connect people to real help. That distinction is central to how we built it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300" dirty="0"/>
              <a:t>Let me show you how it works in practice. [Play the demo video.]</a:t>
            </a:r>
          </a:p>
          <a:p>
            <a:r>
              <a:rPr lang="en-US" sz="1300" dirty="0"/>
              <a:t>As it plays, walk the judges through the five steps: 1) a user sends a message; 2) the system analyses the content; 3) high-risk language is detected and flagged; 4) the user is immediately shown relevant support resources; 5) administrators see the trend on the dashboard.</a:t>
            </a:r>
          </a:p>
          <a:p>
            <a:r>
              <a:rPr lang="en-US" sz="1300" dirty="0"/>
              <a:t>Backup plan: if the video won't play, just describe these five steps out loud and keep moving — don't stall on the tech.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300" dirty="0"/>
              <a:t>None of this would have been possible without the guidance of our mentors at [Mentor Company] — thank you for your support and feedback throughout the project.</a:t>
            </a:r>
          </a:p>
          <a:p>
            <a:r>
              <a:rPr lang="en-US" sz="1300" dirty="0"/>
              <a:t>(Reminder: add your mentor's logo to this slide.)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300" dirty="0"/>
              <a:t>We'd also like to thank [Sponsor] for sponsoring the student prizes and supporting young innovators like us.</a:t>
            </a:r>
          </a:p>
          <a:p>
            <a:r>
              <a:rPr lang="en-US" sz="1300" dirty="0"/>
              <a:t>(Reminder: add your sponsor's logo to this slide.)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300" dirty="0"/>
              <a:t>To sum up: people are already reaching out online — and increasingly to AI — when they are struggling. We want to make sure that when they do, there is a safe, anonymous space that notices and connects them to real human support.</a:t>
            </a:r>
          </a:p>
          <a:p>
            <a:r>
              <a:rPr lang="en-US" sz="1300" dirty="0"/>
              <a:t>That's the future we're building. Thank you for your attention — we're happy to take any questions.</a:t>
            </a:r>
          </a:p>
          <a:p>
            <a:r>
              <a:rPr lang="en-US" sz="1300" dirty="0"/>
              <a:t>(Timing tip: aim to finish the spoken pitch around 3 minutes 40 seconds, leaving a buffer for questions.)</a:t>
            </a: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Team 6 </a:t>
            </a:r>
            <a:br>
              <a:rPr lang="en-US" sz="1560" dirty="0">
                <a:solidFill>
                  <a:schemeClr val="lt1"/>
                </a:solidFill>
                <a:latin typeface="Arial"/>
                <a:ea typeface="Arial"/>
                <a:cs typeface="Arial"/>
                <a:sym typeface="Arial"/>
              </a:rPr>
            </a:br>
            <a:r>
              <a:rPr lang="en-US" sz="1560" dirty="0">
                <a:solidFill>
                  <a:schemeClr val="lt1"/>
                </a:solidFill>
                <a:latin typeface="Arial"/>
                <a:ea typeface="Arial"/>
                <a:cs typeface="Arial"/>
                <a:sym typeface="Arial"/>
              </a:rPr>
              <a:t>Stylianos Adamou</a:t>
            </a:r>
            <a:br>
              <a:rPr lang="en-US" sz="1560" dirty="0">
                <a:solidFill>
                  <a:schemeClr val="lt1"/>
                </a:solidFill>
                <a:latin typeface="Arial"/>
                <a:ea typeface="Arial"/>
                <a:cs typeface="Arial"/>
                <a:sym typeface="Arial"/>
              </a:rPr>
            </a:br>
            <a:r>
              <a:rPr lang="en-US" sz="1560" dirty="0">
                <a:solidFill>
                  <a:schemeClr val="lt1"/>
                </a:solidFill>
                <a:latin typeface="Arial"/>
                <a:ea typeface="Arial"/>
                <a:cs typeface="Arial"/>
                <a:sym typeface="Arial"/>
              </a:rPr>
              <a:t>Ioannis Lambrou</a:t>
            </a: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Date: 19th of June 2026</a:t>
            </a: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Venue: Frederick University, Limassol</a:t>
            </a: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lvl="0"/>
            <a:r>
              <a:rPr lang="en-US" sz="2200" dirty="0">
                <a:solidFill>
                  <a:schemeClr val="lt1"/>
                </a:solidFill>
                <a:latin typeface="Arial"/>
                <a:ea typeface="Arial"/>
                <a:cs typeface="Arial"/>
                <a:sym typeface="Arial"/>
              </a:rPr>
              <a:t>Sotiria Moza </a:t>
            </a:r>
            <a:endParaRPr sz="2200" dirty="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2200">
                <a:solidFill>
                  <a:schemeClr val="lt1"/>
                </a:solidFill>
                <a:latin typeface="Arial"/>
                <a:ea typeface="Arial"/>
                <a:cs typeface="Arial"/>
                <a:sym typeface="Arial"/>
              </a:rPr>
              <a:t>Peer-to-Peer Chat Platform with Mental Health Monitoring</a:t>
            </a:r>
          </a:p>
        </p:txBody>
      </p:sp>
    </p:spTree>
    <p:extLst>
      <p:ext uri="{BB962C8B-B14F-4D97-AF65-F5344CB8AC3E}">
        <p14:creationId xmlns:p14="http://schemas.microsoft.com/office/powerpoint/2010/main" val="3009457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Problem Overview</a:t>
            </a:r>
            <a:endParaRPr/>
          </a:p>
        </p:txBody>
      </p:sp>
      <p:sp>
        <p:nvSpPr>
          <p:cNvPr id="52" name="Google Shape;52;g2ce29752c90_0_4"/>
          <p:cNvSpPr txBox="1">
            <a:spLocks noGrp="1"/>
          </p:cNvSpPr>
          <p:nvPr>
            <p:ph type="body" idx="1"/>
          </p:nvPr>
        </p:nvSpPr>
        <p:spPr>
          <a:xfrm>
            <a:off x="508000" y="2057400"/>
            <a:ext cx="6286500" cy="41910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1000"/>
              </a:spcBef>
              <a:spcAft>
                <a:spcPts val="0"/>
              </a:spcAft>
              <a:buClr>
                <a:srgbClr val="000000"/>
              </a:buClr>
              <a:buFont typeface="Arial"/>
              <a:buChar char="•"/>
            </a:pPr>
            <a:r>
              <a:rPr lang="en-US" sz="1800">
                <a:solidFill>
                  <a:srgbClr val="000000"/>
                </a:solidFill>
                <a:latin typeface="Arial"/>
                <a:ea typeface="Arial"/>
                <a:cs typeface="Arial"/>
                <a:sym typeface="Arial"/>
              </a:rPr>
              <a:t>Many people show warning signs of emotional distress online before they ever seek professional help — and these signals often go unnoticed.</a:t>
            </a:r>
          </a:p>
          <a:p>
            <a:pPr marL="342900" lvl="0" indent="-342900" algn="l" rtl="0">
              <a:lnSpc>
                <a:spcPct val="100000"/>
              </a:lnSpc>
              <a:spcBef>
                <a:spcPts val="1000"/>
              </a:spcBef>
              <a:spcAft>
                <a:spcPts val="0"/>
              </a:spcAft>
              <a:buClr>
                <a:srgbClr val="000000"/>
              </a:buClr>
              <a:buFont typeface="Arial"/>
              <a:buChar char="•"/>
            </a:pPr>
            <a:r>
              <a:rPr lang="en-US" sz="1800">
                <a:solidFill>
                  <a:srgbClr val="000000"/>
                </a:solidFill>
                <a:latin typeface="Arial"/>
                <a:ea typeface="Arial"/>
                <a:cs typeface="Arial"/>
                <a:sym typeface="Arial"/>
              </a:rPr>
              <a:t>Today's chat platforms focus on communication — they do not actively identify users who may need mental-health support.</a:t>
            </a:r>
          </a:p>
          <a:p>
            <a:pPr marL="342900" lvl="0" indent="-342900" algn="l" rtl="0">
              <a:lnSpc>
                <a:spcPct val="100000"/>
              </a:lnSpc>
              <a:spcBef>
                <a:spcPts val="1000"/>
              </a:spcBef>
              <a:spcAft>
                <a:spcPts val="0"/>
              </a:spcAft>
              <a:buClr>
                <a:srgbClr val="000000"/>
              </a:buClr>
              <a:buFont typeface="Arial"/>
              <a:buChar char="•"/>
            </a:pPr>
            <a:r>
              <a:rPr lang="en-US" sz="1800">
                <a:solidFill>
                  <a:srgbClr val="000000"/>
                </a:solidFill>
                <a:latin typeface="Arial"/>
                <a:ea typeface="Arial"/>
                <a:cs typeface="Arial"/>
                <a:sym typeface="Arial"/>
              </a:rPr>
              <a:t>The result: at-risk individuals slip through the cracks, with no early path to help.</a:t>
            </a:r>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
        <p:nvSpPr>
          <p:cNvPr id="2" name="VisualCard">
            <a:extLst>
              <a:ext uri="{FF2B5EF4-FFF2-40B4-BE49-F238E27FC236}">
                <a16:creationId xmlns:a16="http://schemas.microsoft.com/office/drawing/2014/main" id="{72C6BAEB-4150-4533-9D90-1ECAC16B9E24}"/>
              </a:ext>
            </a:extLst>
          </p:cNvPr>
          <p:cNvSpPr/>
          <p:nvPr/>
        </p:nvSpPr>
        <p:spPr>
          <a:xfrm>
            <a:off x="7112000" y="2159000"/>
            <a:ext cx="4508500" cy="3810000"/>
          </a:xfrm>
          <a:prstGeom prst="roundRect">
            <a:avLst/>
          </a:prstGeom>
          <a:solidFill>
            <a:srgbClr val="F0F4F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solidFill>
                <a:srgbClr val="012EAF"/>
              </a:solidFill>
            </a:endParaRPr>
          </a:p>
        </p:txBody>
      </p:sp>
      <p:sp>
        <p:nvSpPr>
          <p:cNvPr id="3" name="VisualCaption">
            <a:extLst>
              <a:ext uri="{FF2B5EF4-FFF2-40B4-BE49-F238E27FC236}">
                <a16:creationId xmlns:a16="http://schemas.microsoft.com/office/drawing/2014/main" id="{AE6FA606-017F-4F51-B24E-281BE5F038BF}"/>
              </a:ext>
            </a:extLst>
          </p:cNvPr>
          <p:cNvSpPr txBox="1"/>
          <p:nvPr/>
        </p:nvSpPr>
        <p:spPr>
          <a:xfrm>
            <a:off x="7302500" y="4572000"/>
            <a:ext cx="4127500" cy="508000"/>
          </a:xfrm>
          <a:prstGeom prst="rect">
            <a:avLst/>
          </a:prstGeom>
          <a:noFill/>
        </p:spPr>
        <p:txBody>
          <a:bodyPr vertOverflow="overflow" vert="horz" wrap="square" rtlCol="0" anchor="ctr" anchorCtr="0">
            <a:spAutoFit/>
          </a:bodyPr>
          <a:lstStyle/>
          <a:p>
            <a:pPr algn="l"/>
            <a:r>
              <a:rPr lang="en-US" sz="1500" b="1">
                <a:solidFill>
                  <a:srgbClr val="012EAF"/>
                </a:solidFill>
                <a:latin typeface="Arial"/>
                <a:cs typeface="Arial"/>
              </a:rPr>
              <a:t>Warning signs go unnoticed</a:t>
            </a:r>
          </a:p>
        </p:txBody>
      </p:sp>
      <p:pic>
        <p:nvPicPr>
          <p:cNvPr id="54" name="Graphic 54" descr="Warning sign representing unnoticed distress signals"/>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61400" y="2794000"/>
            <a:ext cx="1397000" cy="1397000"/>
          </a:xfrm>
          <a:prstGeom prst="rect">
            <a:avLst/>
          </a:prstGeom>
        </p:spPr>
      </p:pic>
    </p:spTree>
    <p:extLst>
      <p:ext uri="{BB962C8B-B14F-4D97-AF65-F5344CB8AC3E}">
        <p14:creationId xmlns:p14="http://schemas.microsoft.com/office/powerpoint/2010/main" val="4126332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Motivation</a:t>
            </a:r>
            <a:endParaRPr/>
          </a:p>
        </p:txBody>
      </p:sp>
      <p:sp>
        <p:nvSpPr>
          <p:cNvPr id="59" name="Google Shape;59;g3ebb01b6cab_0_0"/>
          <p:cNvSpPr txBox="1">
            <a:spLocks noGrp="1"/>
          </p:cNvSpPr>
          <p:nvPr>
            <p:ph type="body" idx="1"/>
          </p:nvPr>
        </p:nvSpPr>
        <p:spPr>
          <a:xfrm>
            <a:off x="508000" y="2057400"/>
            <a:ext cx="6286500" cy="419100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700"/>
              </a:spcBef>
              <a:spcAft>
                <a:spcPts val="0"/>
              </a:spcAft>
              <a:buClr>
                <a:srgbClr val="000000"/>
              </a:buClr>
              <a:buFont typeface="Arial"/>
              <a:buChar char="•"/>
            </a:pPr>
            <a:r>
              <a:rPr lang="en-US" sz="1700">
                <a:solidFill>
                  <a:srgbClr val="000000"/>
                </a:solidFill>
                <a:latin typeface="Arial"/>
                <a:ea typeface="Arial"/>
                <a:cs typeface="Arial"/>
                <a:sym typeface="Arial"/>
              </a:rPr>
              <a:t>We believe technology can do more than connect people — it can help protect them.</a:t>
            </a:r>
          </a:p>
          <a:p>
            <a:pPr marL="342900" lvl="0" indent="-342900" algn="l" rtl="0">
              <a:lnSpc>
                <a:spcPct val="100000"/>
              </a:lnSpc>
              <a:spcBef>
                <a:spcPts val="700"/>
              </a:spcBef>
              <a:spcAft>
                <a:spcPts val="0"/>
              </a:spcAft>
              <a:buClr>
                <a:srgbClr val="000000"/>
              </a:buClr>
              <a:buFont typeface="Arial"/>
              <a:buChar char="•"/>
            </a:pPr>
            <a:r>
              <a:rPr lang="en-US" sz="1700">
                <a:solidFill>
                  <a:srgbClr val="000000"/>
                </a:solidFill>
                <a:latin typeface="Arial"/>
                <a:ea typeface="Arial"/>
                <a:cs typeface="Arial"/>
                <a:sym typeface="Arial"/>
              </a:rPr>
              <a:t>Our goal: a safer digital space where signs of self-harm or suicide are detected early, so people can reach help when they need it most.</a:t>
            </a:r>
          </a:p>
          <a:p>
            <a:pPr marL="342900" lvl="0" indent="-342900" algn="l" rtl="0">
              <a:lnSpc>
                <a:spcPct val="100000"/>
              </a:lnSpc>
              <a:spcBef>
                <a:spcPts val="700"/>
              </a:spcBef>
              <a:spcAft>
                <a:spcPts val="0"/>
              </a:spcAft>
              <a:buClr>
                <a:srgbClr val="000000"/>
              </a:buClr>
              <a:buFont typeface="Arial"/>
              <a:buChar char="•"/>
            </a:pPr>
            <a:r>
              <a:rPr lang="en-US" sz="1700">
                <a:solidFill>
                  <a:srgbClr val="000000"/>
                </a:solidFill>
                <a:latin typeface="Arial"/>
                <a:ea typeface="Arial"/>
                <a:cs typeface="Arial"/>
                <a:sym typeface="Arial"/>
              </a:rPr>
              <a:t>By building mental-health awareness into the platform itself, we bridge the gap between vulnerable people and professional support.</a:t>
            </a:r>
          </a:p>
          <a:p>
            <a:pPr marL="0" lvl="0" indent="0" algn="l" rtl="0">
              <a:lnSpc>
                <a:spcPct val="100000"/>
              </a:lnSpc>
              <a:spcBef>
                <a:spcPts val="1200"/>
              </a:spcBef>
              <a:spcAft>
                <a:spcPts val="0"/>
              </a:spcAft>
              <a:buNone/>
            </a:pPr>
            <a:r>
              <a:rPr lang="en-US" sz="1700" b="1">
                <a:solidFill>
                  <a:srgbClr val="012EAF"/>
                </a:solidFill>
                <a:latin typeface="Arial"/>
                <a:ea typeface="Arial"/>
                <a:cs typeface="Arial"/>
                <a:sym typeface="Arial"/>
              </a:rPr>
              <a:t>Our vision: a trusted space that schools, communities, and even AI assistants can recommend when someone needs real support.</a:t>
            </a:r>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2" name="VisualCard">
            <a:extLst>
              <a:ext uri="{FF2B5EF4-FFF2-40B4-BE49-F238E27FC236}">
                <a16:creationId xmlns:a16="http://schemas.microsoft.com/office/drawing/2014/main" id="{C2116923-496E-4017-8FAC-115D639AECD4}"/>
              </a:ext>
            </a:extLst>
          </p:cNvPr>
          <p:cNvSpPr/>
          <p:nvPr/>
        </p:nvSpPr>
        <p:spPr>
          <a:xfrm>
            <a:off x="7112000" y="2159000"/>
            <a:ext cx="4508500" cy="3810000"/>
          </a:xfrm>
          <a:prstGeom prst="roundRect">
            <a:avLst/>
          </a:prstGeom>
          <a:solidFill>
            <a:srgbClr val="F0F4F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solidFill>
                <a:srgbClr val="012EAF"/>
              </a:solidFill>
            </a:endParaRPr>
          </a:p>
        </p:txBody>
      </p:sp>
      <p:sp>
        <p:nvSpPr>
          <p:cNvPr id="3" name="VisualCaption">
            <a:extLst>
              <a:ext uri="{FF2B5EF4-FFF2-40B4-BE49-F238E27FC236}">
                <a16:creationId xmlns:a16="http://schemas.microsoft.com/office/drawing/2014/main" id="{8378917C-8D0D-4B17-9943-F3FF82D367FD}"/>
              </a:ext>
            </a:extLst>
          </p:cNvPr>
          <p:cNvSpPr txBox="1"/>
          <p:nvPr/>
        </p:nvSpPr>
        <p:spPr>
          <a:xfrm>
            <a:off x="7302500" y="4572000"/>
            <a:ext cx="4127500" cy="508000"/>
          </a:xfrm>
          <a:prstGeom prst="rect">
            <a:avLst/>
          </a:prstGeom>
          <a:noFill/>
        </p:spPr>
        <p:txBody>
          <a:bodyPr vertOverflow="overflow" vert="horz" wrap="square" rtlCol="0" anchor="ctr" anchorCtr="0">
            <a:spAutoFit/>
          </a:bodyPr>
          <a:lstStyle/>
          <a:p>
            <a:pPr algn="l"/>
            <a:r>
              <a:rPr lang="en-GB" sz="1500" b="1">
                <a:solidFill>
                  <a:srgbClr val="012EAF"/>
                </a:solidFill>
                <a:latin typeface="Arial"/>
                <a:cs typeface="Arial"/>
              </a:rPr>
              <a:t>A safer space for everyone</a:t>
            </a:r>
            <a:endParaRPr lang="en-US" sz="1500" b="1">
              <a:solidFill>
                <a:srgbClr val="012EAF"/>
              </a:solidFill>
              <a:latin typeface="Arial"/>
              <a:cs typeface="Arial"/>
            </a:endParaRPr>
          </a:p>
        </p:txBody>
      </p:sp>
      <p:pic>
        <p:nvPicPr>
          <p:cNvPr id="61" name="Graphic 61" descr="Shield with checkmark representing safety and protecti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61400" y="2794000"/>
            <a:ext cx="1397000" cy="1397000"/>
          </a:xfrm>
          <a:prstGeom prst="rect">
            <a:avLst/>
          </a:prstGeom>
        </p:spPr>
      </p:pic>
    </p:spTree>
    <p:extLst>
      <p:ext uri="{BB962C8B-B14F-4D97-AF65-F5344CB8AC3E}">
        <p14:creationId xmlns:p14="http://schemas.microsoft.com/office/powerpoint/2010/main" val="1429041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Solution</a:t>
            </a:r>
            <a:endParaRPr/>
          </a:p>
        </p:txBody>
      </p:sp>
      <p:sp>
        <p:nvSpPr>
          <p:cNvPr id="66" name="Google Shape;66;g3ebb01b6cab_0_6"/>
          <p:cNvSpPr txBox="1">
            <a:spLocks noGrp="1"/>
          </p:cNvSpPr>
          <p:nvPr>
            <p:ph type="body" idx="1"/>
          </p:nvPr>
        </p:nvSpPr>
        <p:spPr>
          <a:xfrm>
            <a:off x="444500" y="2057400"/>
            <a:ext cx="6667500" cy="43815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400"/>
              </a:spcBef>
              <a:spcAft>
                <a:spcPts val="0"/>
              </a:spcAft>
              <a:buNone/>
            </a:pPr>
            <a:r>
              <a:rPr lang="en-US" sz="1600" b="1" dirty="0">
                <a:solidFill>
                  <a:srgbClr val="012EAF"/>
                </a:solidFill>
                <a:latin typeface="Arial"/>
                <a:ea typeface="Arial"/>
                <a:cs typeface="Arial"/>
                <a:sym typeface="Arial"/>
              </a:rPr>
              <a:t>A peer-to-peer chat platform with built-in mental-health monitoring.</a:t>
            </a:r>
          </a:p>
          <a:p>
            <a:pPr marL="342900" lvl="0" indent="-342900" algn="l" rtl="0">
              <a:lnSpc>
                <a:spcPct val="100000"/>
              </a:lnSpc>
              <a:spcBef>
                <a:spcPts val="500"/>
              </a:spcBef>
              <a:spcAft>
                <a:spcPts val="0"/>
              </a:spcAft>
              <a:buClr>
                <a:srgbClr val="000000"/>
              </a:buClr>
              <a:buFont typeface="Arial"/>
              <a:buChar char="•"/>
            </a:pPr>
            <a:r>
              <a:rPr lang="en-US" sz="1500" dirty="0">
                <a:solidFill>
                  <a:srgbClr val="000000"/>
                </a:solidFill>
                <a:latin typeface="Arial"/>
                <a:ea typeface="Arial"/>
                <a:cs typeface="Arial"/>
                <a:sym typeface="Arial"/>
              </a:rPr>
              <a:t>Real-time, anonymous peer-to-peer messaging</a:t>
            </a:r>
          </a:p>
          <a:p>
            <a:pPr marL="342900" lvl="0" indent="-342900" algn="l" rtl="0">
              <a:lnSpc>
                <a:spcPct val="100000"/>
              </a:lnSpc>
              <a:spcBef>
                <a:spcPts val="500"/>
              </a:spcBef>
              <a:spcAft>
                <a:spcPts val="0"/>
              </a:spcAft>
              <a:buClr>
                <a:srgbClr val="000000"/>
              </a:buClr>
              <a:buFont typeface="Arial"/>
              <a:buChar char="•"/>
            </a:pPr>
            <a:r>
              <a:rPr lang="en-US" sz="1500" dirty="0">
                <a:solidFill>
                  <a:srgbClr val="000000"/>
                </a:solidFill>
                <a:latin typeface="Arial"/>
                <a:ea typeface="Arial"/>
                <a:cs typeface="Arial"/>
                <a:sym typeface="Arial"/>
              </a:rPr>
              <a:t>Detects self-harm and suicide-related language as people chat</a:t>
            </a:r>
          </a:p>
          <a:p>
            <a:pPr marL="342900" lvl="0" indent="-342900" algn="l" rtl="0">
              <a:lnSpc>
                <a:spcPct val="100000"/>
              </a:lnSpc>
              <a:spcBef>
                <a:spcPts val="500"/>
              </a:spcBef>
              <a:spcAft>
                <a:spcPts val="0"/>
              </a:spcAft>
              <a:buClr>
                <a:srgbClr val="000000"/>
              </a:buClr>
              <a:buFont typeface="Arial"/>
              <a:buChar char="•"/>
            </a:pPr>
            <a:r>
              <a:rPr lang="en-US" sz="1500" dirty="0">
                <a:solidFill>
                  <a:srgbClr val="000000"/>
                </a:solidFill>
                <a:latin typeface="Arial"/>
                <a:ea typeface="Arial"/>
                <a:cs typeface="Arial"/>
                <a:sym typeface="Arial"/>
              </a:rPr>
              <a:t>Flags concerning messages and instantly surfaces support resources</a:t>
            </a:r>
          </a:p>
          <a:p>
            <a:pPr marL="342900" lvl="0" indent="-342900" algn="l" rtl="0">
              <a:lnSpc>
                <a:spcPct val="100000"/>
              </a:lnSpc>
              <a:spcBef>
                <a:spcPts val="500"/>
              </a:spcBef>
              <a:spcAft>
                <a:spcPts val="0"/>
              </a:spcAft>
              <a:buClr>
                <a:srgbClr val="000000"/>
              </a:buClr>
              <a:buFont typeface="Arial"/>
              <a:buChar char="•"/>
            </a:pPr>
            <a:r>
              <a:rPr lang="en-US" sz="1500" dirty="0">
                <a:solidFill>
                  <a:srgbClr val="000000"/>
                </a:solidFill>
                <a:latin typeface="Arial"/>
                <a:ea typeface="Arial"/>
                <a:cs typeface="Arial"/>
                <a:sym typeface="Arial"/>
              </a:rPr>
              <a:t>Admin dashboard to review flagged incidents and trends — on a secure, scalable architecture</a:t>
            </a:r>
          </a:p>
          <a:p>
            <a:pPr marL="0" lvl="0" indent="0" algn="l" rtl="0">
              <a:lnSpc>
                <a:spcPct val="100000"/>
              </a:lnSpc>
              <a:spcBef>
                <a:spcPts val="800"/>
              </a:spcBef>
              <a:spcAft>
                <a:spcPts val="0"/>
              </a:spcAft>
              <a:buNone/>
            </a:pPr>
            <a:r>
              <a:rPr lang="en-US" sz="1600" b="1" dirty="0">
                <a:solidFill>
                  <a:srgbClr val="012EAF"/>
                </a:solidFill>
                <a:latin typeface="Arial"/>
                <a:ea typeface="Arial"/>
                <a:cs typeface="Arial"/>
                <a:sym typeface="Arial"/>
              </a:rPr>
              <a:t>Our edge: anonymous by design + early intervention before a crisis.</a:t>
            </a:r>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
        <p:nvSpPr>
          <p:cNvPr id="2" name="VisualCard">
            <a:extLst>
              <a:ext uri="{FF2B5EF4-FFF2-40B4-BE49-F238E27FC236}">
                <a16:creationId xmlns:a16="http://schemas.microsoft.com/office/drawing/2014/main" id="{9B03BDD0-5839-4AE9-A236-27B5791D61BF}"/>
              </a:ext>
            </a:extLst>
          </p:cNvPr>
          <p:cNvSpPr/>
          <p:nvPr/>
        </p:nvSpPr>
        <p:spPr>
          <a:xfrm>
            <a:off x="7493000" y="2159000"/>
            <a:ext cx="4127500" cy="3873500"/>
          </a:xfrm>
          <a:prstGeom prst="roundRect">
            <a:avLst/>
          </a:prstGeom>
          <a:solidFill>
            <a:srgbClr val="F0F4F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solidFill>
                <a:srgbClr val="012EAF"/>
              </a:solidFill>
            </a:endParaRPr>
          </a:p>
        </p:txBody>
      </p:sp>
      <p:sp>
        <p:nvSpPr>
          <p:cNvPr id="3" name="VisualCaption">
            <a:extLst>
              <a:ext uri="{FF2B5EF4-FFF2-40B4-BE49-F238E27FC236}">
                <a16:creationId xmlns:a16="http://schemas.microsoft.com/office/drawing/2014/main" id="{F58EBFE3-F41C-4516-B5F4-E19266877CA2}"/>
              </a:ext>
            </a:extLst>
          </p:cNvPr>
          <p:cNvSpPr txBox="1"/>
          <p:nvPr/>
        </p:nvSpPr>
        <p:spPr>
          <a:xfrm>
            <a:off x="7620000" y="4572000"/>
            <a:ext cx="3873500" cy="508000"/>
          </a:xfrm>
          <a:prstGeom prst="rect">
            <a:avLst/>
          </a:prstGeom>
          <a:noFill/>
        </p:spPr>
        <p:txBody>
          <a:bodyPr vertOverflow="overflow" vert="horz" wrap="square" rtlCol="0" anchor="ctr" anchorCtr="0">
            <a:spAutoFit/>
          </a:bodyPr>
          <a:lstStyle/>
          <a:p>
            <a:pPr algn="l"/>
            <a:r>
              <a:rPr lang="en-GB" sz="1500" b="1">
                <a:solidFill>
                  <a:srgbClr val="012EAF"/>
                </a:solidFill>
                <a:latin typeface="Arial"/>
                <a:cs typeface="Arial"/>
              </a:rPr>
              <a:t>Chat that looks out for you</a:t>
            </a:r>
            <a:endParaRPr lang="en-US" sz="1500" b="1">
              <a:solidFill>
                <a:srgbClr val="012EAF"/>
              </a:solidFill>
              <a:latin typeface="Arial"/>
              <a:cs typeface="Arial"/>
            </a:endParaRPr>
          </a:p>
        </p:txBody>
      </p:sp>
      <p:pic>
        <p:nvPicPr>
          <p:cNvPr id="68" name="Graphic 68" descr="Chat bubble representing the peer-to-peer platform"/>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51900" y="2730500"/>
            <a:ext cx="1397000" cy="1397000"/>
          </a:xfrm>
          <a:prstGeom prst="rect">
            <a:avLst/>
          </a:prstGeom>
        </p:spPr>
      </p:pic>
    </p:spTree>
    <p:extLst>
      <p:ext uri="{BB962C8B-B14F-4D97-AF65-F5344CB8AC3E}">
        <p14:creationId xmlns:p14="http://schemas.microsoft.com/office/powerpoint/2010/main" val="2177897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Demo Video</a:t>
            </a:r>
            <a:endParaRPr/>
          </a:p>
        </p:txBody>
      </p:sp>
      <p:sp>
        <p:nvSpPr>
          <p:cNvPr id="73" name="Google Shape;73;g3ebb01b6cab_0_12"/>
          <p:cNvSpPr txBox="1">
            <a:spLocks noGrp="1"/>
          </p:cNvSpPr>
          <p:nvPr>
            <p:ph type="body" idx="1"/>
          </p:nvPr>
        </p:nvSpPr>
        <p:spPr>
          <a:xfrm>
            <a:off x="1651000" y="4381500"/>
            <a:ext cx="8890000" cy="13970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1800"/>
              </a:spcBef>
              <a:spcAft>
                <a:spcPts val="0"/>
              </a:spcAft>
              <a:buNone/>
            </a:pPr>
            <a:r>
              <a:rPr lang="en-US" sz="2000" b="1" dirty="0">
                <a:solidFill>
                  <a:srgbClr val="000000"/>
                </a:solidFill>
                <a:latin typeface="Arial"/>
                <a:ea typeface="Arial"/>
                <a:cs typeface="Arial"/>
                <a:sym typeface="Arial"/>
              </a:rPr>
              <a:t>A short live walkthrough of the platform in action.</a:t>
            </a:r>
          </a:p>
          <a:p>
            <a:pPr marL="0" lvl="0" indent="0" algn="ctr" rtl="0">
              <a:lnSpc>
                <a:spcPct val="100000"/>
              </a:lnSpc>
              <a:spcBef>
                <a:spcPts val="1200"/>
              </a:spcBef>
              <a:spcAft>
                <a:spcPts val="0"/>
              </a:spcAft>
              <a:buNone/>
            </a:pPr>
            <a:r>
              <a:rPr lang="en-US" sz="1600" i="1" dirty="0">
                <a:solidFill>
                  <a:srgbClr val="595959"/>
                </a:solidFill>
                <a:latin typeface="Arial"/>
                <a:ea typeface="Arial"/>
                <a:cs typeface="Arial"/>
                <a:sym typeface="Arial"/>
              </a:rPr>
              <a:t>[ Embed your demo video here, or switch to it live ]</a:t>
            </a:r>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pic>
        <p:nvPicPr>
          <p:cNvPr id="76" name="Graphic 76" descr="Video camera icon for the demo video"/>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70500" y="2476500"/>
            <a:ext cx="1651000" cy="1651000"/>
          </a:xfrm>
          <a:prstGeom prst="rect">
            <a:avLst/>
          </a:prstGeom>
        </p:spPr>
      </p:pic>
      <p:pic>
        <p:nvPicPr>
          <p:cNvPr id="2" name="Anonymous Mental Health Support Chat - Google Chrome 2026-06-19 00-33-06">
            <a:hlinkClick r:id="" action="ppaction://media"/>
            <a:extLst>
              <a:ext uri="{FF2B5EF4-FFF2-40B4-BE49-F238E27FC236}">
                <a16:creationId xmlns:a16="http://schemas.microsoft.com/office/drawing/2014/main" id="{754F9F58-0F98-0852-A742-C537DD3DDB4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83440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4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extLst>
      <p:ext uri="{BB962C8B-B14F-4D97-AF65-F5344CB8AC3E}">
        <p14:creationId xmlns:p14="http://schemas.microsoft.com/office/powerpoint/2010/main" val="4184573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extLst>
      <p:ext uri="{BB962C8B-B14F-4D97-AF65-F5344CB8AC3E}">
        <p14:creationId xmlns:p14="http://schemas.microsoft.com/office/powerpoint/2010/main" val="1007268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extLst>
      <p:ext uri="{BB962C8B-B14F-4D97-AF65-F5344CB8AC3E}">
        <p14:creationId xmlns:p14="http://schemas.microsoft.com/office/powerpoint/2010/main" val="3238333613"/>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1"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e70bb8f-d142-4054-bad8-0bf706e53bf6}">
  <we:reference id="WA200010001" version="1.0.0.1" store="en-US" storeType="OMEX"/>
  <we:alternateReferences/>
  <we:properties>
    <we:property name="Microsoft.Office.CampaignId" value="&quot;none&quot;"/>
    <we:property name="claude.fileId" value="&quot;d1dd1d9d-495c-4bf4-bea6-29c38a050d3f&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35ceac7-ecf4-494c-89d0-878e2f1fad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836BBB4975BF3449BD026A07C1EDE8F" ma:contentTypeVersion="11" ma:contentTypeDescription="Create a new document." ma:contentTypeScope="" ma:versionID="e13287f8dfaa3fb94b2834cf7357f7e7">
  <xsd:schema xmlns:xsd="http://www.w3.org/2001/XMLSchema" xmlns:xs="http://www.w3.org/2001/XMLSchema" xmlns:p="http://schemas.microsoft.com/office/2006/metadata/properties" xmlns:ns3="135ceac7-ecf4-494c-89d0-878e2f1fad16" targetNamespace="http://schemas.microsoft.com/office/2006/metadata/properties" ma:root="true" ma:fieldsID="2c98c8c76a5602adbca19c29987842d6" ns3:_="">
    <xsd:import namespace="135ceac7-ecf4-494c-89d0-878e2f1fad16"/>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_activity"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5ceac7-ecf4-494c-89d0-878e2f1fad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SystemTags" ma:index="18"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7AB1FA-2F28-4684-9230-02ACEB6C0B0A}">
  <ds:schemaRefs>
    <ds:schemaRef ds:uri="http://schemas.microsoft.com/office/infopath/2007/PartnerControls"/>
    <ds:schemaRef ds:uri="http://schemas.microsoft.com/office/2006/documentManagement/types"/>
    <ds:schemaRef ds:uri="http://purl.org/dc/dcmitype/"/>
    <ds:schemaRef ds:uri="http://schemas.microsoft.com/office/2006/metadata/properties"/>
    <ds:schemaRef ds:uri="http://www.w3.org/XML/1998/namespace"/>
    <ds:schemaRef ds:uri="http://purl.org/dc/elements/1.1/"/>
    <ds:schemaRef ds:uri="http://schemas.openxmlformats.org/package/2006/metadata/core-properties"/>
    <ds:schemaRef ds:uri="135ceac7-ecf4-494c-89d0-878e2f1fad16"/>
    <ds:schemaRef ds:uri="http://purl.org/dc/terms/"/>
  </ds:schemaRefs>
</ds:datastoreItem>
</file>

<file path=customXml/itemProps2.xml><?xml version="1.0" encoding="utf-8"?>
<ds:datastoreItem xmlns:ds="http://schemas.openxmlformats.org/officeDocument/2006/customXml" ds:itemID="{E21AFCC0-734A-4A90-A597-A1CB34860DCD}">
  <ds:schemaRefs>
    <ds:schemaRef ds:uri="http://schemas.microsoft.com/sharepoint/v3/contenttype/forms"/>
  </ds:schemaRefs>
</ds:datastoreItem>
</file>

<file path=customXml/itemProps3.xml><?xml version="1.0" encoding="utf-8"?>
<ds:datastoreItem xmlns:ds="http://schemas.openxmlformats.org/officeDocument/2006/customXml" ds:itemID="{2B9E73E0-40E7-48C3-A54B-8A28F6086B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5ceac7-ecf4-494c-89d0-878e2f1fad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1700</TotalTime>
  <Words>1121</Words>
  <Application>Microsoft Office PowerPoint</Application>
  <PresentationFormat>Widescreen</PresentationFormat>
  <Paragraphs>66</Paragraphs>
  <Slides>8</Slides>
  <Notes>8</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Arial</vt:lpstr>
      <vt:lpstr>Calibri</vt:lpstr>
      <vt:lpstr>Office Theme</vt:lpstr>
      <vt:lpstr>Team 6  Stylianos Adamou Ioannis Lambrou  Date: 19th of June 2026 Venue: Frederick University, Limassol</vt:lpstr>
      <vt:lpstr>Problem Overview</vt:lpstr>
      <vt:lpstr>Motivation</vt:lpstr>
      <vt:lpstr>Solution</vt:lpstr>
      <vt:lpstr>Demo Video</vt:lpstr>
      <vt:lpstr>Mentors</vt:lpstr>
      <vt:lpstr>Sponsor (Student Prizes)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STYLIANOS ADAMOU 22326</cp:lastModifiedBy>
  <cp:revision>5</cp:revision>
  <dcterms:created xsi:type="dcterms:W3CDTF">2018-06-07T21:39:02Z</dcterms:created>
  <dcterms:modified xsi:type="dcterms:W3CDTF">2026-06-19T06:51:43Z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0x010100E836BBB4975BF3449BD026A07C1EDE8F</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t-dahop@microsoft.com</vt:lpwstr>
  </property>
  <property fmtid="{D5CDD505-2E9C-101B-9397-08002B2CF9AE}" pid="6" name="MSIP_Label_f42aa342-8706-4288-bd11-ebb85995028c_SetDate">
    <vt:lpwstr>2018-06-18T13:45:27.3782680Z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