
<file path=[Content_Types].xml><?xml version="1.0" encoding="utf-8"?>
<Types xmlns="http://schemas.openxmlformats.org/package/2006/content-types">
  <Default Extension="jpg" ContentType="image/jpeg"/>
  <Default Extension="mov" ContentType="video/quicktime"/>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3" roundtripDataSignature="AMtx7mizvqda7Ar/s6e9aSugvaVU+iqWL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498"/>
    <p:restoredTop sz="94623"/>
  </p:normalViewPr>
  <p:slideViewPr>
    <p:cSldViewPr snapToGrid="0">
      <p:cViewPr varScale="1">
        <p:scale>
          <a:sx n="117" d="100"/>
          <a:sy n="117" d="100"/>
        </p:scale>
        <p:origin x="29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customschemas.google.com/relationships/presentationmetadata" Target="metadata"/><Relationship Id="rId3" Type="http://schemas.openxmlformats.org/officeDocument/2006/relationships/slide" Target="slides/slide2.xml"/><Relationship Id="rId7" Type="http://schemas.openxmlformats.org/officeDocument/2006/relationships/slide" Target="slides/slide6.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
        <p:cNvGrpSpPr/>
        <p:nvPr/>
      </p:nvGrpSpPr>
      <p:grpSpPr>
        <a:xfrm>
          <a:off x="0" y="0"/>
          <a:ext cx="0" cy="0"/>
          <a:chOff x="0" y="0"/>
          <a:chExt cx="0" cy="0"/>
        </a:xfrm>
      </p:grpSpPr>
      <p:sp>
        <p:nvSpPr>
          <p:cNvPr id="41" name="Google Shape;4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2" name="Google Shape;4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Google Shape;48;g2ce29752c90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 name="Google Shape;49;g2ce29752c90_0_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g3ebb01b6ca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6" name="Google Shape;56;g3ebb01b6cab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3ebb01b6cab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 name="Google Shape;63;g3ebb01b6cab_0_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3ebb01b6cab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0" name="Google Shape;70;g3ebb01b6cab_0_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2ce29752c90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8" name="Google Shape;78;g2ce29752c90_0_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3ebb01b6cab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6" name="Google Shape;86;g3ebb01b6cab_0_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3ebaf2bc7d1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4" name="Google Shape;94;g3ebaf2bc7d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over">
  <p:cSld name="CUSTOM">
    <p:spTree>
      <p:nvGrpSpPr>
        <p:cNvPr id="1" name="Shape 11"/>
        <p:cNvGrpSpPr/>
        <p:nvPr/>
      </p:nvGrpSpPr>
      <p:grpSpPr>
        <a:xfrm>
          <a:off x="0" y="0"/>
          <a:ext cx="0" cy="0"/>
          <a:chOff x="0" y="0"/>
          <a:chExt cx="0" cy="0"/>
        </a:xfrm>
      </p:grpSpPr>
      <p:pic>
        <p:nvPicPr>
          <p:cNvPr id="12" name="Google Shape;12;g2ce29752c90_0_32"/>
          <p:cNvPicPr preferRelativeResize="0"/>
          <p:nvPr/>
        </p:nvPicPr>
        <p:blipFill rotWithShape="1">
          <a:blip r:embed="rId2">
            <a:alphaModFix/>
          </a:blip>
          <a:srcRect t="29310" b="9021"/>
          <a:stretch/>
        </p:blipFill>
        <p:spPr>
          <a:xfrm>
            <a:off x="-77500" y="-58125"/>
            <a:ext cx="12346998" cy="6013573"/>
          </a:xfrm>
          <a:prstGeom prst="rect">
            <a:avLst/>
          </a:prstGeom>
          <a:noFill/>
          <a:ln>
            <a:noFill/>
          </a:ln>
        </p:spPr>
      </p:pic>
      <p:pic>
        <p:nvPicPr>
          <p:cNvPr id="13" name="Google Shape;13;g2ce29752c90_0_32" descr="Text&#10;&#10;Description automatically generated"/>
          <p:cNvPicPr preferRelativeResize="0"/>
          <p:nvPr/>
        </p:nvPicPr>
        <p:blipFill rotWithShape="1">
          <a:blip r:embed="rId3">
            <a:alphaModFix/>
          </a:blip>
          <a:srcRect/>
          <a:stretch/>
        </p:blipFill>
        <p:spPr>
          <a:xfrm>
            <a:off x="242575" y="6199300"/>
            <a:ext cx="2413088" cy="480225"/>
          </a:xfrm>
          <a:prstGeom prst="rect">
            <a:avLst/>
          </a:prstGeom>
          <a:noFill/>
          <a:ln>
            <a:noFill/>
          </a:ln>
        </p:spPr>
      </p:pic>
      <p:sp>
        <p:nvSpPr>
          <p:cNvPr id="14" name="Google Shape;14;g2ce29752c90_0_32"/>
          <p:cNvSpPr txBox="1"/>
          <p:nvPr/>
        </p:nvSpPr>
        <p:spPr>
          <a:xfrm>
            <a:off x="5635448" y="228475"/>
            <a:ext cx="6556549"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Arial"/>
                <a:ea typeface="Arial"/>
                <a:cs typeface="Arial"/>
                <a:sym typeface="Arial"/>
              </a:rPr>
              <a:t>INVESTech</a:t>
            </a:r>
            <a:endParaRPr sz="1800" b="1"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Innovation Vocational Excellence and Sustainability in Tech</a:t>
            </a:r>
            <a:endParaRPr sz="1400" b="0" i="0" u="none" strike="noStrike" cap="none">
              <a:solidFill>
                <a:schemeClr val="lt1"/>
              </a:solidFill>
              <a:latin typeface="Arial"/>
              <a:ea typeface="Arial"/>
              <a:cs typeface="Arial"/>
              <a:sym typeface="Arial"/>
            </a:endParaRPr>
          </a:p>
        </p:txBody>
      </p:sp>
      <p:sp>
        <p:nvSpPr>
          <p:cNvPr id="15" name="Google Shape;15;g2ce29752c90_0_32"/>
          <p:cNvSpPr txBox="1"/>
          <p:nvPr/>
        </p:nvSpPr>
        <p:spPr>
          <a:xfrm>
            <a:off x="2835400" y="6224013"/>
            <a:ext cx="9144000" cy="430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chemeClr val="dk1"/>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1100" b="0" i="0" u="none" strike="noStrike" cap="none">
              <a:solidFill>
                <a:schemeClr val="dk1"/>
              </a:solidFill>
              <a:latin typeface="Calibri"/>
              <a:ea typeface="Calibri"/>
              <a:cs typeface="Calibri"/>
              <a:sym typeface="Calibri"/>
            </a:endParaRPr>
          </a:p>
        </p:txBody>
      </p:sp>
      <p:sp>
        <p:nvSpPr>
          <p:cNvPr id="16" name="Google Shape;16;g2ce29752c90_0_32"/>
          <p:cNvSpPr txBox="1"/>
          <p:nvPr/>
        </p:nvSpPr>
        <p:spPr>
          <a:xfrm>
            <a:off x="5635450" y="874975"/>
            <a:ext cx="6248400" cy="2049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rgbClr val="0AD679"/>
                </a:solidFill>
                <a:latin typeface="Arial"/>
                <a:ea typeface="Arial"/>
                <a:cs typeface="Arial"/>
                <a:sym typeface="Arial"/>
              </a:rPr>
              <a:t>PROJECT REF NO. 101143958. ERASMUS-EDU-2023-PEX-COVE</a:t>
            </a:r>
            <a:endParaRPr sz="1300" b="0" i="0" u="none" strike="noStrike" cap="none">
              <a:solidFill>
                <a:srgbClr val="0AD679"/>
              </a:solidFill>
              <a:latin typeface="Arial"/>
              <a:ea typeface="Arial"/>
              <a:cs typeface="Arial"/>
              <a:sym typeface="Arial"/>
            </a:endParaRPr>
          </a:p>
        </p:txBody>
      </p:sp>
      <p:pic>
        <p:nvPicPr>
          <p:cNvPr id="17" name="Google Shape;17;g2ce29752c90_0_32"/>
          <p:cNvPicPr preferRelativeResize="0"/>
          <p:nvPr/>
        </p:nvPicPr>
        <p:blipFill rotWithShape="1">
          <a:blip r:embed="rId4">
            <a:alphaModFix/>
          </a:blip>
          <a:srcRect/>
          <a:stretch/>
        </p:blipFill>
        <p:spPr>
          <a:xfrm>
            <a:off x="359044" y="323769"/>
            <a:ext cx="4161700" cy="798600"/>
          </a:xfrm>
          <a:prstGeom prst="rect">
            <a:avLst/>
          </a:prstGeom>
          <a:noFill/>
          <a:ln>
            <a:noFill/>
          </a:ln>
        </p:spPr>
      </p:pic>
      <p:cxnSp>
        <p:nvCxnSpPr>
          <p:cNvPr id="18" name="Google Shape;18;g2ce29752c90_0_32"/>
          <p:cNvCxnSpPr/>
          <p:nvPr/>
        </p:nvCxnSpPr>
        <p:spPr>
          <a:xfrm>
            <a:off x="5128150" y="231753"/>
            <a:ext cx="0" cy="941700"/>
          </a:xfrm>
          <a:prstGeom prst="straightConnector1">
            <a:avLst/>
          </a:prstGeom>
          <a:noFill/>
          <a:ln w="9525" cap="flat" cmpd="sng">
            <a:solidFill>
              <a:schemeClr val="lt1"/>
            </a:solidFill>
            <a:prstDash val="solid"/>
            <a:round/>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9"/>
        <p:cNvGrpSpPr/>
        <p:nvPr/>
      </p:nvGrpSpPr>
      <p:grpSpPr>
        <a:xfrm>
          <a:off x="0" y="0"/>
          <a:ext cx="0" cy="0"/>
          <a:chOff x="0" y="0"/>
          <a:chExt cx="0" cy="0"/>
        </a:xfrm>
      </p:grpSpPr>
      <p:sp>
        <p:nvSpPr>
          <p:cNvPr id="20" name="Google Shape;20;p4"/>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12EAF"/>
              </a:buClr>
              <a:buSzPts val="2400"/>
              <a:buFont typeface="Arial"/>
              <a:buNone/>
              <a:defRPr sz="2400" b="1">
                <a:solidFill>
                  <a:srgbClr val="012EAF"/>
                </a:solidFill>
                <a:latin typeface="Arial"/>
                <a:ea typeface="Arial"/>
                <a:cs typeface="Arial"/>
                <a:sym typeface="Arial"/>
              </a:defRPr>
            </a:lvl1pPr>
            <a:lvl2pPr lvl="1" algn="l">
              <a:lnSpc>
                <a:spcPct val="100000"/>
              </a:lnSpc>
              <a:spcBef>
                <a:spcPts val="0"/>
              </a:spcBef>
              <a:spcAft>
                <a:spcPts val="0"/>
              </a:spcAft>
              <a:buClr>
                <a:srgbClr val="012EAF"/>
              </a:buClr>
              <a:buSzPts val="2400"/>
              <a:buNone/>
              <a:defRPr sz="2400" b="1">
                <a:solidFill>
                  <a:srgbClr val="012EAF"/>
                </a:solidFill>
              </a:defRPr>
            </a:lvl2pPr>
            <a:lvl3pPr lvl="2" algn="l">
              <a:lnSpc>
                <a:spcPct val="100000"/>
              </a:lnSpc>
              <a:spcBef>
                <a:spcPts val="0"/>
              </a:spcBef>
              <a:spcAft>
                <a:spcPts val="0"/>
              </a:spcAft>
              <a:buClr>
                <a:srgbClr val="012EAF"/>
              </a:buClr>
              <a:buSzPts val="2400"/>
              <a:buNone/>
              <a:defRPr sz="2400" b="1">
                <a:solidFill>
                  <a:srgbClr val="012EAF"/>
                </a:solidFill>
              </a:defRPr>
            </a:lvl3pPr>
            <a:lvl4pPr lvl="3" algn="l">
              <a:lnSpc>
                <a:spcPct val="100000"/>
              </a:lnSpc>
              <a:spcBef>
                <a:spcPts val="0"/>
              </a:spcBef>
              <a:spcAft>
                <a:spcPts val="0"/>
              </a:spcAft>
              <a:buClr>
                <a:srgbClr val="012EAF"/>
              </a:buClr>
              <a:buSzPts val="2400"/>
              <a:buNone/>
              <a:defRPr sz="2400" b="1">
                <a:solidFill>
                  <a:srgbClr val="012EAF"/>
                </a:solidFill>
              </a:defRPr>
            </a:lvl4pPr>
            <a:lvl5pPr lvl="4" algn="l">
              <a:lnSpc>
                <a:spcPct val="100000"/>
              </a:lnSpc>
              <a:spcBef>
                <a:spcPts val="0"/>
              </a:spcBef>
              <a:spcAft>
                <a:spcPts val="0"/>
              </a:spcAft>
              <a:buClr>
                <a:srgbClr val="012EAF"/>
              </a:buClr>
              <a:buSzPts val="2400"/>
              <a:buNone/>
              <a:defRPr sz="2400" b="1">
                <a:solidFill>
                  <a:srgbClr val="012EAF"/>
                </a:solidFill>
              </a:defRPr>
            </a:lvl5pPr>
            <a:lvl6pPr lvl="5" algn="l">
              <a:lnSpc>
                <a:spcPct val="100000"/>
              </a:lnSpc>
              <a:spcBef>
                <a:spcPts val="0"/>
              </a:spcBef>
              <a:spcAft>
                <a:spcPts val="0"/>
              </a:spcAft>
              <a:buClr>
                <a:srgbClr val="012EAF"/>
              </a:buClr>
              <a:buSzPts val="2400"/>
              <a:buNone/>
              <a:defRPr sz="2400" b="1">
                <a:solidFill>
                  <a:srgbClr val="012EAF"/>
                </a:solidFill>
              </a:defRPr>
            </a:lvl6pPr>
            <a:lvl7pPr lvl="6" algn="l">
              <a:lnSpc>
                <a:spcPct val="100000"/>
              </a:lnSpc>
              <a:spcBef>
                <a:spcPts val="0"/>
              </a:spcBef>
              <a:spcAft>
                <a:spcPts val="0"/>
              </a:spcAft>
              <a:buClr>
                <a:srgbClr val="012EAF"/>
              </a:buClr>
              <a:buSzPts val="2400"/>
              <a:buNone/>
              <a:defRPr sz="2400" b="1">
                <a:solidFill>
                  <a:srgbClr val="012EAF"/>
                </a:solidFill>
              </a:defRPr>
            </a:lvl7pPr>
            <a:lvl8pPr lvl="7" algn="l">
              <a:lnSpc>
                <a:spcPct val="100000"/>
              </a:lnSpc>
              <a:spcBef>
                <a:spcPts val="0"/>
              </a:spcBef>
              <a:spcAft>
                <a:spcPts val="0"/>
              </a:spcAft>
              <a:buClr>
                <a:srgbClr val="012EAF"/>
              </a:buClr>
              <a:buSzPts val="2400"/>
              <a:buNone/>
              <a:defRPr sz="2400" b="1">
                <a:solidFill>
                  <a:srgbClr val="012EAF"/>
                </a:solidFill>
              </a:defRPr>
            </a:lvl8pPr>
            <a:lvl9pPr lvl="8" algn="l">
              <a:lnSpc>
                <a:spcPct val="100000"/>
              </a:lnSpc>
              <a:spcBef>
                <a:spcPts val="0"/>
              </a:spcBef>
              <a:spcAft>
                <a:spcPts val="0"/>
              </a:spcAft>
              <a:buClr>
                <a:srgbClr val="012EAF"/>
              </a:buClr>
              <a:buSzPts val="2400"/>
              <a:buNone/>
              <a:defRPr sz="2400" b="1">
                <a:solidFill>
                  <a:srgbClr val="012EAF"/>
                </a:solidFill>
              </a:defRPr>
            </a:lvl9pPr>
          </a:lstStyle>
          <a:p>
            <a:endParaRPr/>
          </a:p>
        </p:txBody>
      </p:sp>
      <p:sp>
        <p:nvSpPr>
          <p:cNvPr id="21" name="Google Shape;21;p4"/>
          <p:cNvSpPr txBox="1">
            <a:spLocks noGrp="1"/>
          </p:cNvSpPr>
          <p:nvPr>
            <p:ph type="body" idx="1"/>
          </p:nvPr>
        </p:nvSpPr>
        <p:spPr>
          <a:xfrm>
            <a:off x="242575" y="2096825"/>
            <a:ext cx="10515600" cy="3743100"/>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400">
                <a:latin typeface="Arial"/>
                <a:ea typeface="Arial"/>
                <a:cs typeface="Arial"/>
                <a:sym typeface="Arial"/>
              </a:defRPr>
            </a:lvl1pPr>
            <a:lvl2pPr marL="914400" lvl="1" indent="-361950" algn="l">
              <a:lnSpc>
                <a:spcPct val="90000"/>
              </a:lnSpc>
              <a:spcBef>
                <a:spcPts val="500"/>
              </a:spcBef>
              <a:spcAft>
                <a:spcPts val="0"/>
              </a:spcAft>
              <a:buClr>
                <a:schemeClr val="dk1"/>
              </a:buClr>
              <a:buSzPts val="2100"/>
              <a:buChar char="•"/>
              <a:defRPr sz="2100">
                <a:latin typeface="Arial"/>
                <a:ea typeface="Arial"/>
                <a:cs typeface="Arial"/>
                <a:sym typeface="Arial"/>
              </a:defRPr>
            </a:lvl2pPr>
            <a:lvl3pPr marL="1371600" lvl="2" indent="-342900" algn="l">
              <a:lnSpc>
                <a:spcPct val="90000"/>
              </a:lnSpc>
              <a:spcBef>
                <a:spcPts val="500"/>
              </a:spcBef>
              <a:spcAft>
                <a:spcPts val="0"/>
              </a:spcAft>
              <a:buClr>
                <a:schemeClr val="dk1"/>
              </a:buClr>
              <a:buSzPts val="1800"/>
              <a:buChar char="•"/>
              <a:defRPr>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atin typeface="Arial"/>
                <a:ea typeface="Arial"/>
                <a:cs typeface="Arial"/>
                <a:sym typeface="Arial"/>
              </a:defRPr>
            </a:lvl6pPr>
            <a:lvl7pPr marL="3200400" lvl="6" indent="-342900" algn="l">
              <a:lnSpc>
                <a:spcPct val="90000"/>
              </a:lnSpc>
              <a:spcBef>
                <a:spcPts val="500"/>
              </a:spcBef>
              <a:spcAft>
                <a:spcPts val="0"/>
              </a:spcAft>
              <a:buClr>
                <a:schemeClr val="dk1"/>
              </a:buClr>
              <a:buSzPts val="1800"/>
              <a:buChar char="•"/>
              <a:defRPr>
                <a:latin typeface="Arial"/>
                <a:ea typeface="Arial"/>
                <a:cs typeface="Arial"/>
                <a:sym typeface="Arial"/>
              </a:defRPr>
            </a:lvl7pPr>
            <a:lvl8pPr marL="3657600" lvl="7" indent="-342900" algn="l">
              <a:lnSpc>
                <a:spcPct val="90000"/>
              </a:lnSpc>
              <a:spcBef>
                <a:spcPts val="500"/>
              </a:spcBef>
              <a:spcAft>
                <a:spcPts val="0"/>
              </a:spcAft>
              <a:buClr>
                <a:schemeClr val="dk1"/>
              </a:buClr>
              <a:buSzPts val="1800"/>
              <a:buChar char="•"/>
              <a:defRPr>
                <a:latin typeface="Arial"/>
                <a:ea typeface="Arial"/>
                <a:cs typeface="Arial"/>
                <a:sym typeface="Arial"/>
              </a:defRPr>
            </a:lvl8pPr>
            <a:lvl9pPr marL="4114800" lvl="8" indent="-342900" algn="l">
              <a:lnSpc>
                <a:spcPct val="90000"/>
              </a:lnSpc>
              <a:spcBef>
                <a:spcPts val="500"/>
              </a:spcBef>
              <a:spcAft>
                <a:spcPts val="0"/>
              </a:spcAft>
              <a:buClr>
                <a:schemeClr val="dk1"/>
              </a:buClr>
              <a:buSzPts val="1800"/>
              <a:buChar char="•"/>
              <a:defRPr>
                <a:latin typeface="Arial"/>
                <a:ea typeface="Arial"/>
                <a:cs typeface="Arial"/>
                <a:sym typeface="Arial"/>
              </a:defRPr>
            </a:lvl9pPr>
          </a:lstStyle>
          <a:p>
            <a:endParaRPr/>
          </a:p>
        </p:txBody>
      </p:sp>
      <p:sp>
        <p:nvSpPr>
          <p:cNvPr id="22" name="Google Shape;22;p4"/>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23" name="Google Shape;23;p4" descr="Text&#10;&#10;Description automatically generated"/>
          <p:cNvPicPr preferRelativeResize="0"/>
          <p:nvPr/>
        </p:nvPicPr>
        <p:blipFill rotWithShape="1">
          <a:blip r:embed="rId2">
            <a:alphaModFix/>
          </a:blip>
          <a:srcRect/>
          <a:stretch/>
        </p:blipFill>
        <p:spPr>
          <a:xfrm>
            <a:off x="242575" y="6248725"/>
            <a:ext cx="2331300" cy="463945"/>
          </a:xfrm>
          <a:prstGeom prst="rect">
            <a:avLst/>
          </a:prstGeom>
          <a:noFill/>
          <a:ln>
            <a:noFill/>
          </a:ln>
        </p:spPr>
      </p:pic>
      <p:sp>
        <p:nvSpPr>
          <p:cNvPr id="24" name="Google Shape;24;p4"/>
          <p:cNvSpPr txBox="1"/>
          <p:nvPr/>
        </p:nvSpPr>
        <p:spPr>
          <a:xfrm>
            <a:off x="2726275" y="6187075"/>
            <a:ext cx="6163200" cy="507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900" b="0" i="0" u="none" strike="noStrike" cap="none">
              <a:solidFill>
                <a:schemeClr val="dk1"/>
              </a:solidFill>
              <a:latin typeface="Arial"/>
              <a:ea typeface="Arial"/>
              <a:cs typeface="Arial"/>
              <a:sym typeface="Arial"/>
            </a:endParaRPr>
          </a:p>
        </p:txBody>
      </p:sp>
      <p:pic>
        <p:nvPicPr>
          <p:cNvPr id="25" name="Google Shape;25;p4"/>
          <p:cNvPicPr preferRelativeResize="0"/>
          <p:nvPr/>
        </p:nvPicPr>
        <p:blipFill rotWithShape="1">
          <a:blip r:embed="rId3">
            <a:alphaModFix/>
          </a:blip>
          <a:srcRect l="20879" t="23467" r="20716" b="17936"/>
          <a:stretch/>
        </p:blipFill>
        <p:spPr>
          <a:xfrm>
            <a:off x="206475" y="165950"/>
            <a:ext cx="2962276" cy="741125"/>
          </a:xfrm>
          <a:prstGeom prst="rect">
            <a:avLst/>
          </a:prstGeom>
          <a:noFill/>
          <a:ln>
            <a:noFill/>
          </a:ln>
        </p:spPr>
      </p:pic>
      <p:sp>
        <p:nvSpPr>
          <p:cNvPr id="26" name="Google Shape;26;p4"/>
          <p:cNvSpPr txBox="1"/>
          <p:nvPr/>
        </p:nvSpPr>
        <p:spPr>
          <a:xfrm>
            <a:off x="5774950" y="228475"/>
            <a:ext cx="6108900" cy="3078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en-US" sz="1400" b="1" i="0" u="none" strike="noStrike" cap="none">
                <a:solidFill>
                  <a:srgbClr val="012EAF"/>
                </a:solidFill>
                <a:latin typeface="Arial"/>
                <a:ea typeface="Arial"/>
                <a:cs typeface="Arial"/>
                <a:sym typeface="Arial"/>
              </a:rPr>
              <a:t>INVESTech — </a:t>
            </a:r>
            <a:r>
              <a:rPr lang="en-US" sz="1400" b="0" i="0" u="none" strike="noStrike" cap="none">
                <a:solidFill>
                  <a:srgbClr val="012EAF"/>
                </a:solidFill>
                <a:latin typeface="Arial"/>
                <a:ea typeface="Arial"/>
                <a:cs typeface="Arial"/>
                <a:sym typeface="Arial"/>
              </a:rPr>
              <a:t>Innovation Vocational Excellence and Sustainability in Tech</a:t>
            </a:r>
            <a:endParaRPr sz="1400" b="0" i="0" u="none" strike="noStrike" cap="none">
              <a:solidFill>
                <a:srgbClr val="012EAF"/>
              </a:solidFill>
              <a:latin typeface="Arial"/>
              <a:ea typeface="Arial"/>
              <a:cs typeface="Arial"/>
              <a:sym typeface="Arial"/>
            </a:endParaRPr>
          </a:p>
        </p:txBody>
      </p:sp>
      <p:sp>
        <p:nvSpPr>
          <p:cNvPr id="27" name="Google Shape;27;p4"/>
          <p:cNvSpPr txBox="1"/>
          <p:nvPr/>
        </p:nvSpPr>
        <p:spPr>
          <a:xfrm>
            <a:off x="5635450" y="508750"/>
            <a:ext cx="6248400" cy="2460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rgbClr val="0AD679"/>
                </a:solidFill>
                <a:latin typeface="Arial"/>
                <a:ea typeface="Arial"/>
                <a:cs typeface="Arial"/>
                <a:sym typeface="Arial"/>
              </a:rPr>
              <a:t>PROJECT REF NO. 101143958. ERASMUS-EDU-2023-PEX-COVE</a:t>
            </a:r>
            <a:endParaRPr sz="1200" b="0" i="0" u="none" strike="noStrike" cap="none">
              <a:solidFill>
                <a:srgbClr val="0AD679"/>
              </a:solidFill>
              <a:latin typeface="Arial"/>
              <a:ea typeface="Arial"/>
              <a:cs typeface="Arial"/>
              <a:sym typeface="Arial"/>
            </a:endParaRPr>
          </a:p>
        </p:txBody>
      </p:sp>
      <p:cxnSp>
        <p:nvCxnSpPr>
          <p:cNvPr id="28" name="Google Shape;28;p4"/>
          <p:cNvCxnSpPr/>
          <p:nvPr/>
        </p:nvCxnSpPr>
        <p:spPr>
          <a:xfrm>
            <a:off x="273600" y="6083096"/>
            <a:ext cx="11644800" cy="0"/>
          </a:xfrm>
          <a:prstGeom prst="straightConnector1">
            <a:avLst/>
          </a:prstGeom>
          <a:noFill/>
          <a:ln w="9525" cap="flat" cmpd="sng">
            <a:solidFill>
              <a:srgbClr val="B7B7B7"/>
            </a:solidFill>
            <a:prstDash val="solid"/>
            <a:round/>
            <a:headEnd type="none" w="sm" len="sm"/>
            <a:tailEnd type="none" w="sm" len="sm"/>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9"/>
        <p:cNvGrpSpPr/>
        <p:nvPr/>
      </p:nvGrpSpPr>
      <p:grpSpPr>
        <a:xfrm>
          <a:off x="0" y="0"/>
          <a:ext cx="0" cy="0"/>
          <a:chOff x="0" y="0"/>
          <a:chExt cx="0" cy="0"/>
        </a:xfrm>
      </p:grpSpPr>
      <p:sp>
        <p:nvSpPr>
          <p:cNvPr id="30" name="Google Shape;30;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012EAF"/>
              </a:buClr>
              <a:buSzPts val="5400"/>
              <a:buFont typeface="Arial"/>
              <a:buNone/>
              <a:defRPr sz="5400">
                <a:solidFill>
                  <a:srgbClr val="012EAF"/>
                </a:solidFill>
                <a:latin typeface="Arial"/>
                <a:ea typeface="Arial"/>
                <a:cs typeface="Arial"/>
                <a:sym typeface="Arial"/>
              </a:defRPr>
            </a:lvl1pPr>
            <a:lvl2pPr lvl="1" algn="l">
              <a:lnSpc>
                <a:spcPct val="100000"/>
              </a:lnSpc>
              <a:spcBef>
                <a:spcPts val="0"/>
              </a:spcBef>
              <a:spcAft>
                <a:spcPts val="0"/>
              </a:spcAft>
              <a:buClr>
                <a:srgbClr val="012EAF"/>
              </a:buClr>
              <a:buSzPts val="1400"/>
              <a:buNone/>
              <a:defRPr>
                <a:solidFill>
                  <a:srgbClr val="012EAF"/>
                </a:solidFill>
              </a:defRPr>
            </a:lvl2pPr>
            <a:lvl3pPr lvl="2" algn="l">
              <a:lnSpc>
                <a:spcPct val="100000"/>
              </a:lnSpc>
              <a:spcBef>
                <a:spcPts val="0"/>
              </a:spcBef>
              <a:spcAft>
                <a:spcPts val="0"/>
              </a:spcAft>
              <a:buClr>
                <a:srgbClr val="012EAF"/>
              </a:buClr>
              <a:buSzPts val="1400"/>
              <a:buNone/>
              <a:defRPr>
                <a:solidFill>
                  <a:srgbClr val="012EAF"/>
                </a:solidFill>
              </a:defRPr>
            </a:lvl3pPr>
            <a:lvl4pPr lvl="3" algn="l">
              <a:lnSpc>
                <a:spcPct val="100000"/>
              </a:lnSpc>
              <a:spcBef>
                <a:spcPts val="0"/>
              </a:spcBef>
              <a:spcAft>
                <a:spcPts val="0"/>
              </a:spcAft>
              <a:buClr>
                <a:srgbClr val="012EAF"/>
              </a:buClr>
              <a:buSzPts val="1400"/>
              <a:buNone/>
              <a:defRPr>
                <a:solidFill>
                  <a:srgbClr val="012EAF"/>
                </a:solidFill>
              </a:defRPr>
            </a:lvl4pPr>
            <a:lvl5pPr lvl="4" algn="l">
              <a:lnSpc>
                <a:spcPct val="100000"/>
              </a:lnSpc>
              <a:spcBef>
                <a:spcPts val="0"/>
              </a:spcBef>
              <a:spcAft>
                <a:spcPts val="0"/>
              </a:spcAft>
              <a:buClr>
                <a:srgbClr val="012EAF"/>
              </a:buClr>
              <a:buSzPts val="1400"/>
              <a:buNone/>
              <a:defRPr>
                <a:solidFill>
                  <a:srgbClr val="012EAF"/>
                </a:solidFill>
              </a:defRPr>
            </a:lvl5pPr>
            <a:lvl6pPr lvl="5" algn="l">
              <a:lnSpc>
                <a:spcPct val="100000"/>
              </a:lnSpc>
              <a:spcBef>
                <a:spcPts val="0"/>
              </a:spcBef>
              <a:spcAft>
                <a:spcPts val="0"/>
              </a:spcAft>
              <a:buClr>
                <a:srgbClr val="012EAF"/>
              </a:buClr>
              <a:buSzPts val="1400"/>
              <a:buNone/>
              <a:defRPr>
                <a:solidFill>
                  <a:srgbClr val="012EAF"/>
                </a:solidFill>
              </a:defRPr>
            </a:lvl6pPr>
            <a:lvl7pPr lvl="6" algn="l">
              <a:lnSpc>
                <a:spcPct val="100000"/>
              </a:lnSpc>
              <a:spcBef>
                <a:spcPts val="0"/>
              </a:spcBef>
              <a:spcAft>
                <a:spcPts val="0"/>
              </a:spcAft>
              <a:buClr>
                <a:srgbClr val="012EAF"/>
              </a:buClr>
              <a:buSzPts val="1400"/>
              <a:buNone/>
              <a:defRPr>
                <a:solidFill>
                  <a:srgbClr val="012EAF"/>
                </a:solidFill>
              </a:defRPr>
            </a:lvl7pPr>
            <a:lvl8pPr lvl="7" algn="l">
              <a:lnSpc>
                <a:spcPct val="100000"/>
              </a:lnSpc>
              <a:spcBef>
                <a:spcPts val="0"/>
              </a:spcBef>
              <a:spcAft>
                <a:spcPts val="0"/>
              </a:spcAft>
              <a:buClr>
                <a:srgbClr val="012EAF"/>
              </a:buClr>
              <a:buSzPts val="1400"/>
              <a:buNone/>
              <a:defRPr>
                <a:solidFill>
                  <a:srgbClr val="012EAF"/>
                </a:solidFill>
              </a:defRPr>
            </a:lvl8pPr>
            <a:lvl9pPr lvl="8" algn="l">
              <a:lnSpc>
                <a:spcPct val="100000"/>
              </a:lnSpc>
              <a:spcBef>
                <a:spcPts val="0"/>
              </a:spcBef>
              <a:spcAft>
                <a:spcPts val="0"/>
              </a:spcAft>
              <a:buClr>
                <a:srgbClr val="012EAF"/>
              </a:buClr>
              <a:buSzPts val="1400"/>
              <a:buNone/>
              <a:defRPr>
                <a:solidFill>
                  <a:srgbClr val="012EAF"/>
                </a:solidFill>
              </a:defRPr>
            </a:lvl9pPr>
          </a:lstStyle>
          <a:p>
            <a:endParaRPr/>
          </a:p>
        </p:txBody>
      </p:sp>
      <p:sp>
        <p:nvSpPr>
          <p:cNvPr id="31" name="Google Shape;31;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rgbClr val="666666"/>
              </a:buClr>
              <a:buSzPts val="2400"/>
              <a:buNone/>
              <a:defRPr sz="2400">
                <a:solidFill>
                  <a:srgbClr val="666666"/>
                </a:solidFill>
                <a:latin typeface="Arial"/>
                <a:ea typeface="Arial"/>
                <a:cs typeface="Arial"/>
                <a:sym typeface="Arial"/>
              </a:defRPr>
            </a:lvl1pPr>
            <a:lvl2pPr lvl="1" algn="ctr">
              <a:lnSpc>
                <a:spcPct val="90000"/>
              </a:lnSpc>
              <a:spcBef>
                <a:spcPts val="500"/>
              </a:spcBef>
              <a:spcAft>
                <a:spcPts val="0"/>
              </a:spcAft>
              <a:buClr>
                <a:srgbClr val="666666"/>
              </a:buClr>
              <a:buSzPts val="2000"/>
              <a:buNone/>
              <a:defRPr sz="2000">
                <a:solidFill>
                  <a:srgbClr val="666666"/>
                </a:solidFill>
                <a:latin typeface="Arial"/>
                <a:ea typeface="Arial"/>
                <a:cs typeface="Arial"/>
                <a:sym typeface="Arial"/>
              </a:defRPr>
            </a:lvl2pPr>
            <a:lvl3pPr lvl="2" algn="ctr">
              <a:lnSpc>
                <a:spcPct val="90000"/>
              </a:lnSpc>
              <a:spcBef>
                <a:spcPts val="500"/>
              </a:spcBef>
              <a:spcAft>
                <a:spcPts val="0"/>
              </a:spcAft>
              <a:buClr>
                <a:srgbClr val="666666"/>
              </a:buClr>
              <a:buSzPts val="1800"/>
              <a:buNone/>
              <a:defRPr sz="1800">
                <a:solidFill>
                  <a:srgbClr val="666666"/>
                </a:solidFill>
                <a:latin typeface="Arial"/>
                <a:ea typeface="Arial"/>
                <a:cs typeface="Arial"/>
                <a:sym typeface="Arial"/>
              </a:defRPr>
            </a:lvl3pPr>
            <a:lvl4pPr lvl="3"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4pPr>
            <a:lvl5pPr lvl="4"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5pPr>
            <a:lvl6pPr lvl="5"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6pPr>
            <a:lvl7pPr lvl="6"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7pPr>
            <a:lvl8pPr lvl="7"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8pPr>
            <a:lvl9pPr lvl="8"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9pPr>
          </a:lstStyle>
          <a:p>
            <a:endParaRPr/>
          </a:p>
        </p:txBody>
      </p:sp>
      <p:sp>
        <p:nvSpPr>
          <p:cNvPr id="32" name="Google Shape;32;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33" name="Google Shape;33;p3"/>
          <p:cNvSpPr txBox="1">
            <a:spLocks noGrp="1"/>
          </p:cNvSpPr>
          <p:nvPr>
            <p:ph type="sldNum" idx="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34" name="Google Shape;34;p3" descr="Text&#10;&#10;Description automatically generated"/>
          <p:cNvPicPr preferRelativeResize="0"/>
          <p:nvPr/>
        </p:nvPicPr>
        <p:blipFill rotWithShape="1">
          <a:blip r:embed="rId2">
            <a:alphaModFix/>
          </a:blip>
          <a:srcRect/>
          <a:stretch/>
        </p:blipFill>
        <p:spPr>
          <a:xfrm>
            <a:off x="242575" y="6248725"/>
            <a:ext cx="2331300" cy="463945"/>
          </a:xfrm>
          <a:prstGeom prst="rect">
            <a:avLst/>
          </a:prstGeom>
          <a:noFill/>
          <a:ln>
            <a:noFill/>
          </a:ln>
        </p:spPr>
      </p:pic>
      <p:sp>
        <p:nvSpPr>
          <p:cNvPr id="35" name="Google Shape;35;p3"/>
          <p:cNvSpPr txBox="1"/>
          <p:nvPr/>
        </p:nvSpPr>
        <p:spPr>
          <a:xfrm>
            <a:off x="2726275" y="6187075"/>
            <a:ext cx="6163200" cy="507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900" b="0" i="0" u="none" strike="noStrike" cap="none">
              <a:solidFill>
                <a:schemeClr val="dk1"/>
              </a:solidFill>
              <a:latin typeface="Arial"/>
              <a:ea typeface="Arial"/>
              <a:cs typeface="Arial"/>
              <a:sym typeface="Arial"/>
            </a:endParaRPr>
          </a:p>
        </p:txBody>
      </p:sp>
      <p:pic>
        <p:nvPicPr>
          <p:cNvPr id="36" name="Google Shape;36;p3"/>
          <p:cNvPicPr preferRelativeResize="0"/>
          <p:nvPr/>
        </p:nvPicPr>
        <p:blipFill rotWithShape="1">
          <a:blip r:embed="rId3">
            <a:alphaModFix/>
          </a:blip>
          <a:srcRect l="20879" t="23467" r="20716" b="17936"/>
          <a:stretch/>
        </p:blipFill>
        <p:spPr>
          <a:xfrm>
            <a:off x="206475" y="165950"/>
            <a:ext cx="2962276" cy="741125"/>
          </a:xfrm>
          <a:prstGeom prst="rect">
            <a:avLst/>
          </a:prstGeom>
          <a:noFill/>
          <a:ln>
            <a:noFill/>
          </a:ln>
        </p:spPr>
      </p:pic>
      <p:sp>
        <p:nvSpPr>
          <p:cNvPr id="37" name="Google Shape;37;p3"/>
          <p:cNvSpPr txBox="1"/>
          <p:nvPr/>
        </p:nvSpPr>
        <p:spPr>
          <a:xfrm>
            <a:off x="5774950" y="228475"/>
            <a:ext cx="6108900" cy="3078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en-US" sz="1400" b="1" i="0" u="none" strike="noStrike" cap="none">
                <a:solidFill>
                  <a:srgbClr val="012EAF"/>
                </a:solidFill>
                <a:latin typeface="Arial"/>
                <a:ea typeface="Arial"/>
                <a:cs typeface="Arial"/>
                <a:sym typeface="Arial"/>
              </a:rPr>
              <a:t>INVESTech — </a:t>
            </a:r>
            <a:r>
              <a:rPr lang="en-US" sz="1400" b="0" i="0" u="none" strike="noStrike" cap="none">
                <a:solidFill>
                  <a:srgbClr val="012EAF"/>
                </a:solidFill>
                <a:latin typeface="Arial"/>
                <a:ea typeface="Arial"/>
                <a:cs typeface="Arial"/>
                <a:sym typeface="Arial"/>
              </a:rPr>
              <a:t>Innovation Vocational Excellence and Sustainability in Tech</a:t>
            </a:r>
            <a:endParaRPr sz="1400" b="0" i="0" u="none" strike="noStrike" cap="none">
              <a:solidFill>
                <a:srgbClr val="012EAF"/>
              </a:solidFill>
              <a:latin typeface="Arial"/>
              <a:ea typeface="Arial"/>
              <a:cs typeface="Arial"/>
              <a:sym typeface="Arial"/>
            </a:endParaRPr>
          </a:p>
        </p:txBody>
      </p:sp>
      <p:sp>
        <p:nvSpPr>
          <p:cNvPr id="38" name="Google Shape;38;p3"/>
          <p:cNvSpPr txBox="1"/>
          <p:nvPr/>
        </p:nvSpPr>
        <p:spPr>
          <a:xfrm>
            <a:off x="5635450" y="508750"/>
            <a:ext cx="6248400" cy="2460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rgbClr val="0AD679"/>
                </a:solidFill>
                <a:latin typeface="Arial"/>
                <a:ea typeface="Arial"/>
                <a:cs typeface="Arial"/>
                <a:sym typeface="Arial"/>
              </a:rPr>
              <a:t>PROJECT REF NO. 101143958. ERASMUS-EDU-2023-PEX-COVE</a:t>
            </a:r>
            <a:endParaRPr sz="1200" b="0" i="0" u="none" strike="noStrike" cap="none">
              <a:solidFill>
                <a:srgbClr val="0AD679"/>
              </a:solidFill>
              <a:latin typeface="Arial"/>
              <a:ea typeface="Arial"/>
              <a:cs typeface="Arial"/>
              <a:sym typeface="Arial"/>
            </a:endParaRPr>
          </a:p>
        </p:txBody>
      </p:sp>
      <p:cxnSp>
        <p:nvCxnSpPr>
          <p:cNvPr id="39" name="Google Shape;39;p3"/>
          <p:cNvCxnSpPr/>
          <p:nvPr/>
        </p:nvCxnSpPr>
        <p:spPr>
          <a:xfrm>
            <a:off x="273600" y="6083096"/>
            <a:ext cx="11644800" cy="0"/>
          </a:xfrm>
          <a:prstGeom prst="straightConnector1">
            <a:avLst/>
          </a:prstGeom>
          <a:noFill/>
          <a:ln w="9525" cap="flat" cmpd="sng">
            <a:solidFill>
              <a:srgbClr val="B7B7B7"/>
            </a:solidFill>
            <a:prstDash val="solid"/>
            <a:round/>
            <a:headEnd type="none" w="sm" len="sm"/>
            <a:tailEnd type="none" w="sm" len="sm"/>
          </a:ln>
        </p:spPr>
      </p:cxn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5" Type="http://schemas.openxmlformats.org/officeDocument/2006/relationships/image" Target="../media/image5.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3"/>
        <p:cNvGrpSpPr/>
        <p:nvPr/>
      </p:nvGrpSpPr>
      <p:grpSpPr>
        <a:xfrm>
          <a:off x="0" y="0"/>
          <a:ext cx="0" cy="0"/>
          <a:chOff x="0" y="0"/>
          <a:chExt cx="0" cy="0"/>
        </a:xfrm>
      </p:grpSpPr>
      <p:sp>
        <p:nvSpPr>
          <p:cNvPr id="44" name="Google Shape;44;p1"/>
          <p:cNvSpPr txBox="1">
            <a:spLocks noGrp="1"/>
          </p:cNvSpPr>
          <p:nvPr>
            <p:ph type="ctrTitle" idx="4294967295"/>
          </p:nvPr>
        </p:nvSpPr>
        <p:spPr>
          <a:xfrm>
            <a:off x="1308725" y="3410900"/>
            <a:ext cx="9144000" cy="1117200"/>
          </a:xfrm>
          <a:prstGeom prst="rect">
            <a:avLst/>
          </a:prstGeom>
          <a:noFill/>
          <a:ln>
            <a:noFill/>
          </a:ln>
        </p:spPr>
        <p:txBody>
          <a:bodyPr spcFirstLastPara="1" wrap="square" lIns="91425" tIns="45700" rIns="91425" bIns="45700" anchor="b" anchorCtr="0">
            <a:noAutofit/>
          </a:bodyPr>
          <a:lstStyle/>
          <a:p>
            <a:pPr marL="0" marR="0" lvl="0" indent="0" algn="ctr" rtl="0">
              <a:lnSpc>
                <a:spcPct val="90000"/>
              </a:lnSpc>
              <a:spcBef>
                <a:spcPts val="0"/>
              </a:spcBef>
              <a:spcAft>
                <a:spcPts val="0"/>
              </a:spcAft>
              <a:buClr>
                <a:schemeClr val="dk1"/>
              </a:buClr>
              <a:buSzPts val="5400"/>
              <a:buFont typeface="Calibri"/>
              <a:buNone/>
            </a:pPr>
            <a:r>
              <a:rPr lang="en-US" sz="1560" dirty="0">
                <a:solidFill>
                  <a:schemeClr val="lt1"/>
                </a:solidFill>
                <a:latin typeface="Arial"/>
                <a:ea typeface="Arial"/>
                <a:cs typeface="Arial"/>
                <a:sym typeface="Arial"/>
              </a:rPr>
              <a:t>Team:</a:t>
            </a:r>
            <a:endParaRPr sz="1560" dirty="0">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Calibri"/>
              <a:buNone/>
            </a:pPr>
            <a:endParaRPr sz="1560" dirty="0">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Calibri"/>
              <a:buNone/>
            </a:pPr>
            <a:r>
              <a:rPr lang="en-US" sz="1560" dirty="0">
                <a:solidFill>
                  <a:schemeClr val="lt1"/>
                </a:solidFill>
                <a:latin typeface="Arial"/>
                <a:ea typeface="Arial"/>
                <a:cs typeface="Arial"/>
                <a:sym typeface="Arial"/>
              </a:rPr>
              <a:t>Date: 19th of June 2026</a:t>
            </a:r>
            <a:endParaRPr sz="1560" dirty="0">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Calibri"/>
              <a:buNone/>
            </a:pPr>
            <a:r>
              <a:rPr lang="en-US" sz="1560" dirty="0">
                <a:solidFill>
                  <a:schemeClr val="lt1"/>
                </a:solidFill>
                <a:latin typeface="Arial"/>
                <a:ea typeface="Arial"/>
                <a:cs typeface="Arial"/>
                <a:sym typeface="Arial"/>
              </a:rPr>
              <a:t>Venue: Frederick University, Limassol</a:t>
            </a:r>
            <a:endParaRPr sz="1560" dirty="0">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Calibri"/>
              <a:buNone/>
            </a:pPr>
            <a:endParaRPr sz="1560" dirty="0">
              <a:solidFill>
                <a:schemeClr val="lt1"/>
              </a:solidFill>
              <a:latin typeface="Arial"/>
              <a:ea typeface="Arial"/>
              <a:cs typeface="Arial"/>
              <a:sym typeface="Arial"/>
            </a:endParaRPr>
          </a:p>
        </p:txBody>
      </p:sp>
      <p:sp>
        <p:nvSpPr>
          <p:cNvPr id="45" name="Google Shape;45;p1"/>
          <p:cNvSpPr txBox="1">
            <a:spLocks noGrp="1"/>
          </p:cNvSpPr>
          <p:nvPr>
            <p:ph type="ftr" idx="4294967295"/>
          </p:nvPr>
        </p:nvSpPr>
        <p:spPr>
          <a:xfrm>
            <a:off x="2041800" y="4582330"/>
            <a:ext cx="8108400" cy="8973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2200" dirty="0">
                <a:solidFill>
                  <a:schemeClr val="lt1"/>
                </a:solidFill>
                <a:latin typeface="Arial"/>
                <a:ea typeface="Arial"/>
                <a:cs typeface="Arial"/>
                <a:sym typeface="Arial"/>
              </a:rPr>
              <a:t>Panis Pieri</a:t>
            </a:r>
          </a:p>
          <a:p>
            <a:pPr marL="0" lvl="0" indent="0" algn="ctr" rtl="0">
              <a:lnSpc>
                <a:spcPct val="100000"/>
              </a:lnSpc>
              <a:spcBef>
                <a:spcPts val="0"/>
              </a:spcBef>
              <a:spcAft>
                <a:spcPts val="0"/>
              </a:spcAft>
              <a:buSzPts val="1400"/>
              <a:buNone/>
            </a:pPr>
            <a:r>
              <a:rPr lang="en-US" sz="2200" dirty="0">
                <a:solidFill>
                  <a:schemeClr val="lt1"/>
                </a:solidFill>
                <a:latin typeface="Arial"/>
                <a:ea typeface="Arial"/>
                <a:cs typeface="Arial"/>
                <a:sym typeface="Arial"/>
              </a:rPr>
              <a:t>Company: Cyprus Computer Society (CCS)</a:t>
            </a:r>
            <a:endParaRPr sz="2200" dirty="0">
              <a:solidFill>
                <a:schemeClr val="lt1"/>
              </a:solidFill>
              <a:latin typeface="Arial"/>
              <a:ea typeface="Arial"/>
              <a:cs typeface="Arial"/>
              <a:sym typeface="Arial"/>
            </a:endParaRPr>
          </a:p>
        </p:txBody>
      </p:sp>
      <p:sp>
        <p:nvSpPr>
          <p:cNvPr id="46" name="Google Shape;46;p1"/>
          <p:cNvSpPr txBox="1">
            <a:spLocks noGrp="1"/>
          </p:cNvSpPr>
          <p:nvPr>
            <p:ph type="ctrTitle" idx="4294967295"/>
          </p:nvPr>
        </p:nvSpPr>
        <p:spPr>
          <a:xfrm>
            <a:off x="1524000" y="2006500"/>
            <a:ext cx="9144000" cy="1168200"/>
          </a:xfrm>
          <a:prstGeom prst="rect">
            <a:avLst/>
          </a:prstGeom>
          <a:noFill/>
          <a:ln>
            <a:noFill/>
          </a:ln>
        </p:spPr>
        <p:txBody>
          <a:bodyPr spcFirstLastPara="1" wrap="square" lIns="91425" tIns="45700" rIns="91425" bIns="45700" anchor="b" anchorCtr="0">
            <a:noAutofit/>
          </a:bodyPr>
          <a:lstStyle/>
          <a:p>
            <a:pPr marL="0" marR="0" lvl="0" indent="0" algn="ctr" rtl="0">
              <a:lnSpc>
                <a:spcPct val="90000"/>
              </a:lnSpc>
              <a:spcBef>
                <a:spcPts val="0"/>
              </a:spcBef>
              <a:spcAft>
                <a:spcPts val="0"/>
              </a:spcAft>
              <a:buClr>
                <a:schemeClr val="dk1"/>
              </a:buClr>
              <a:buSzPts val="5400"/>
              <a:buFont typeface="Calibri"/>
              <a:buNone/>
            </a:pPr>
            <a:r>
              <a:rPr lang="en-US" sz="2560" dirty="0">
                <a:solidFill>
                  <a:schemeClr val="lt1"/>
                </a:solidFill>
                <a:latin typeface="Arial"/>
                <a:ea typeface="Arial"/>
                <a:cs typeface="Arial"/>
                <a:sym typeface="Arial"/>
              </a:rPr>
              <a:t>Team 7: Social Isolation Monitoring Dashboard </a:t>
            </a:r>
            <a:endParaRPr sz="2560" dirty="0">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Calibri"/>
              <a:buNone/>
            </a:pPr>
            <a:endParaRPr sz="2560" dirty="0">
              <a:solidFill>
                <a:schemeClr val="lt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0"/>
        <p:cNvGrpSpPr/>
        <p:nvPr/>
      </p:nvGrpSpPr>
      <p:grpSpPr>
        <a:xfrm>
          <a:off x="0" y="0"/>
          <a:ext cx="0" cy="0"/>
          <a:chOff x="0" y="0"/>
          <a:chExt cx="0" cy="0"/>
        </a:xfrm>
      </p:grpSpPr>
      <p:sp>
        <p:nvSpPr>
          <p:cNvPr id="51" name="Google Shape;51;g2ce29752c90_0_4"/>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400"/>
              <a:buNone/>
            </a:pPr>
            <a:r>
              <a:rPr lang="en-US"/>
              <a:t>Problem Overview</a:t>
            </a:r>
            <a:endParaRPr/>
          </a:p>
        </p:txBody>
      </p:sp>
      <p:sp>
        <p:nvSpPr>
          <p:cNvPr id="52" name="Google Shape;52;g2ce29752c90_0_4"/>
          <p:cNvSpPr txBox="1">
            <a:spLocks noGrp="1"/>
          </p:cNvSpPr>
          <p:nvPr>
            <p:ph type="body" idx="1"/>
          </p:nvPr>
        </p:nvSpPr>
        <p:spPr>
          <a:xfrm>
            <a:off x="242575" y="1702676"/>
            <a:ext cx="10515600" cy="4137249"/>
          </a:xfrm>
          <a:prstGeom prst="rect">
            <a:avLst/>
          </a:prstGeom>
          <a:noFill/>
          <a:ln>
            <a:noFill/>
          </a:ln>
        </p:spPr>
        <p:txBody>
          <a:bodyPr spcFirstLastPara="1" wrap="square" lIns="91425" tIns="45700" rIns="91425" bIns="45700" anchor="t" anchorCtr="0">
            <a:normAutofit/>
          </a:bodyPr>
          <a:lstStyle/>
          <a:p>
            <a:pPr>
              <a:buNone/>
            </a:pPr>
            <a:r>
              <a:rPr lang="en-GB" b="1" dirty="0"/>
              <a:t>Social isolation is a hidden crisis</a:t>
            </a:r>
          </a:p>
          <a:p>
            <a:r>
              <a:rPr lang="en-GB" b="1" dirty="0"/>
              <a:t>Millions of people struggle silently with loneliness, stress, and emotional difficulties.</a:t>
            </a:r>
            <a:endParaRPr lang="en-GB" dirty="0"/>
          </a:p>
          <a:p>
            <a:pPr>
              <a:buNone/>
            </a:pPr>
            <a:r>
              <a:rPr lang="en-GB" dirty="0"/>
              <a:t>Many want help, but they face barriers:</a:t>
            </a:r>
          </a:p>
          <a:p>
            <a:pPr>
              <a:buFont typeface="Arial" panose="020B0604020202020204" pitchFamily="34" charset="0"/>
              <a:buChar char="•"/>
            </a:pPr>
            <a:r>
              <a:rPr lang="en-GB" dirty="0"/>
              <a:t>They don't know where to find support </a:t>
            </a:r>
          </a:p>
          <a:p>
            <a:pPr>
              <a:buFont typeface="Arial" panose="020B0604020202020204" pitchFamily="34" charset="0"/>
              <a:buChar char="•"/>
            </a:pPr>
            <a:r>
              <a:rPr lang="en-GB" dirty="0"/>
              <a:t>Support services are scattered and hard to discover </a:t>
            </a:r>
          </a:p>
          <a:p>
            <a:pPr>
              <a:buFont typeface="Arial" panose="020B0604020202020204" pitchFamily="34" charset="0"/>
              <a:buChar char="•"/>
            </a:pPr>
            <a:r>
              <a:rPr lang="en-GB" dirty="0"/>
              <a:t>Many hesitate to ask for help because of stigma </a:t>
            </a:r>
          </a:p>
          <a:p>
            <a:pPr>
              <a:buFont typeface="Arial" panose="020B0604020202020204" pitchFamily="34" charset="0"/>
              <a:buChar char="•"/>
            </a:pPr>
            <a:r>
              <a:rPr lang="en-GB" dirty="0"/>
              <a:t>People worry about sharing personal information </a:t>
            </a:r>
          </a:p>
          <a:p>
            <a:pPr>
              <a:buFont typeface="Arial" panose="020B0604020202020204" pitchFamily="34" charset="0"/>
              <a:buChar char="•"/>
            </a:pPr>
            <a:r>
              <a:rPr lang="en-GB" dirty="0"/>
              <a:t>NGOs struggle to identify people who need support early </a:t>
            </a:r>
          </a:p>
          <a:p>
            <a:pPr marL="0" lvl="0" indent="0" algn="l" rtl="0">
              <a:lnSpc>
                <a:spcPct val="90000"/>
              </a:lnSpc>
              <a:spcBef>
                <a:spcPts val="1000"/>
              </a:spcBef>
              <a:spcAft>
                <a:spcPts val="0"/>
              </a:spcAft>
              <a:buSzPts val="2400"/>
              <a:buNone/>
            </a:pPr>
            <a:endParaRPr dirty="0"/>
          </a:p>
        </p:txBody>
      </p:sp>
      <p:sp>
        <p:nvSpPr>
          <p:cNvPr id="53" name="Google Shape;53;g2ce29752c90_0_4"/>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58" name="Google Shape;58;g3ebb01b6cab_0_0"/>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400"/>
              <a:buNone/>
            </a:pPr>
            <a:r>
              <a:rPr lang="en-US"/>
              <a:t>Motivation</a:t>
            </a:r>
            <a:endParaRPr/>
          </a:p>
        </p:txBody>
      </p:sp>
      <p:sp>
        <p:nvSpPr>
          <p:cNvPr id="59" name="Google Shape;59;g3ebb01b6cab_0_0"/>
          <p:cNvSpPr txBox="1">
            <a:spLocks noGrp="1"/>
          </p:cNvSpPr>
          <p:nvPr>
            <p:ph type="body" idx="1"/>
          </p:nvPr>
        </p:nvSpPr>
        <p:spPr>
          <a:xfrm>
            <a:off x="242575" y="2096825"/>
            <a:ext cx="10515600" cy="3743100"/>
          </a:xfrm>
          <a:prstGeom prst="rect">
            <a:avLst/>
          </a:prstGeom>
          <a:noFill/>
          <a:ln>
            <a:noFill/>
          </a:ln>
        </p:spPr>
        <p:txBody>
          <a:bodyPr spcFirstLastPara="1" wrap="square" lIns="91425" tIns="45700" rIns="91425" bIns="45700" anchor="t" anchorCtr="0">
            <a:normAutofit/>
          </a:bodyPr>
          <a:lstStyle/>
          <a:p>
            <a:pPr>
              <a:buNone/>
            </a:pPr>
            <a:r>
              <a:rPr lang="en-GB" b="1" dirty="0"/>
              <a:t>Making support easier to reach</a:t>
            </a:r>
          </a:p>
          <a:p>
            <a:r>
              <a:rPr lang="en-GB" dirty="0"/>
              <a:t>Even when help exists, many people never take the first step.</a:t>
            </a:r>
          </a:p>
          <a:p>
            <a:pPr>
              <a:buNone/>
            </a:pPr>
            <a:r>
              <a:rPr lang="en-GB" dirty="0"/>
              <a:t>We wanted to create a platform that:</a:t>
            </a:r>
          </a:p>
          <a:p>
            <a:pPr>
              <a:buFont typeface="Arial" panose="020B0604020202020204" pitchFamily="34" charset="0"/>
              <a:buChar char="•"/>
            </a:pPr>
            <a:r>
              <a:rPr lang="en-GB" dirty="0"/>
              <a:t>Provides a safe first step for people who feel alone </a:t>
            </a:r>
          </a:p>
          <a:p>
            <a:pPr>
              <a:buFont typeface="Arial" panose="020B0604020202020204" pitchFamily="34" charset="0"/>
              <a:buChar char="•"/>
            </a:pPr>
            <a:r>
              <a:rPr lang="en-GB" dirty="0"/>
              <a:t>Allows users to express themselves without pressure </a:t>
            </a:r>
          </a:p>
          <a:p>
            <a:pPr>
              <a:buFont typeface="Arial" panose="020B0604020202020204" pitchFamily="34" charset="0"/>
              <a:buChar char="•"/>
            </a:pPr>
            <a:r>
              <a:rPr lang="en-GB" dirty="0"/>
              <a:t>Protects privacy and builds trust through anonymity </a:t>
            </a:r>
          </a:p>
          <a:p>
            <a:pPr>
              <a:buFont typeface="Arial" panose="020B0604020202020204" pitchFamily="34" charset="0"/>
              <a:buChar char="•"/>
            </a:pPr>
            <a:r>
              <a:rPr lang="en-GB" dirty="0"/>
              <a:t>Bridges the gap between individuals and support organizations </a:t>
            </a:r>
          </a:p>
          <a:p>
            <a:pPr>
              <a:buFont typeface="Arial" panose="020B0604020202020204" pitchFamily="34" charset="0"/>
              <a:buChar char="•"/>
            </a:pPr>
            <a:r>
              <a:rPr lang="en-GB" dirty="0"/>
              <a:t>Helps people find the right help before problems grow</a:t>
            </a:r>
          </a:p>
          <a:p>
            <a:pPr marL="0" lvl="0" indent="0" algn="l" rtl="0">
              <a:lnSpc>
                <a:spcPct val="90000"/>
              </a:lnSpc>
              <a:spcBef>
                <a:spcPts val="1000"/>
              </a:spcBef>
              <a:spcAft>
                <a:spcPts val="0"/>
              </a:spcAft>
              <a:buSzPts val="2400"/>
              <a:buNone/>
            </a:pPr>
            <a:endParaRPr dirty="0"/>
          </a:p>
        </p:txBody>
      </p:sp>
      <p:sp>
        <p:nvSpPr>
          <p:cNvPr id="60" name="Google Shape;60;g3ebb01b6cab_0_0"/>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g3ebb01b6cab_0_6"/>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400"/>
              <a:buNone/>
            </a:pPr>
            <a:r>
              <a:rPr lang="en-US"/>
              <a:t>Solution</a:t>
            </a:r>
            <a:endParaRPr/>
          </a:p>
        </p:txBody>
      </p:sp>
      <p:sp>
        <p:nvSpPr>
          <p:cNvPr id="66" name="Google Shape;66;g3ebb01b6cab_0_6"/>
          <p:cNvSpPr txBox="1">
            <a:spLocks noGrp="1"/>
          </p:cNvSpPr>
          <p:nvPr>
            <p:ph type="body" idx="1"/>
          </p:nvPr>
        </p:nvSpPr>
        <p:spPr>
          <a:xfrm>
            <a:off x="242575" y="2096825"/>
            <a:ext cx="10515600" cy="3743100"/>
          </a:xfrm>
          <a:prstGeom prst="rect">
            <a:avLst/>
          </a:prstGeom>
          <a:noFill/>
          <a:ln>
            <a:noFill/>
          </a:ln>
        </p:spPr>
        <p:txBody>
          <a:bodyPr spcFirstLastPara="1" wrap="square" lIns="91425" tIns="45700" rIns="91425" bIns="45700" anchor="t" anchorCtr="0">
            <a:normAutofit fontScale="55000" lnSpcReduction="20000"/>
          </a:bodyPr>
          <a:lstStyle/>
          <a:p>
            <a:pPr marL="0" lvl="0" indent="0" algn="l" rtl="0">
              <a:lnSpc>
                <a:spcPct val="90000"/>
              </a:lnSpc>
              <a:spcBef>
                <a:spcPts val="1000"/>
              </a:spcBef>
              <a:spcAft>
                <a:spcPts val="0"/>
              </a:spcAft>
              <a:buSzPts val="2400"/>
              <a:buNone/>
            </a:pPr>
            <a:r>
              <a:rPr lang="en-GB" dirty="0"/>
              <a:t>A safe bridge between people and support</a:t>
            </a:r>
          </a:p>
          <a:p>
            <a:pPr>
              <a:buNone/>
            </a:pPr>
            <a:r>
              <a:rPr lang="en-GB" dirty="0"/>
              <a:t>We created a privacy-first platform that helps people express what they are going through and find the right support.</a:t>
            </a:r>
          </a:p>
          <a:p>
            <a:pPr>
              <a:buNone/>
            </a:pPr>
            <a:r>
              <a:rPr lang="en-GB" b="1" dirty="0"/>
              <a:t>For Individuals</a:t>
            </a:r>
          </a:p>
          <a:p>
            <a:pPr>
              <a:buFont typeface="Arial" panose="020B0604020202020204" pitchFamily="34" charset="0"/>
              <a:buChar char="•"/>
            </a:pPr>
            <a:r>
              <a:rPr lang="en-GB" b="1" dirty="0"/>
              <a:t>AI-guided check-in</a:t>
            </a:r>
            <a:br>
              <a:rPr lang="en-GB" dirty="0"/>
            </a:br>
            <a:r>
              <a:rPr lang="en-GB" dirty="0"/>
              <a:t>A safe conversation to understand their needs </a:t>
            </a:r>
          </a:p>
          <a:p>
            <a:pPr>
              <a:buFont typeface="Arial" panose="020B0604020202020204" pitchFamily="34" charset="0"/>
              <a:buChar char="•"/>
            </a:pPr>
            <a:r>
              <a:rPr lang="en-GB" b="1" dirty="0"/>
              <a:t>Personalized support matching</a:t>
            </a:r>
            <a:br>
              <a:rPr lang="en-GB" dirty="0"/>
            </a:br>
            <a:r>
              <a:rPr lang="en-GB" dirty="0"/>
              <a:t>Suggests relevant NGOs and resources </a:t>
            </a:r>
          </a:p>
          <a:p>
            <a:pPr>
              <a:buFont typeface="Arial" panose="020B0604020202020204" pitchFamily="34" charset="0"/>
              <a:buChar char="•"/>
            </a:pPr>
            <a:r>
              <a:rPr lang="en-GB" b="1" dirty="0"/>
              <a:t>User-controlled privacy</a:t>
            </a:r>
            <a:br>
              <a:rPr lang="en-GB" dirty="0"/>
            </a:br>
            <a:r>
              <a:rPr lang="en-GB" dirty="0"/>
              <a:t>Users decide when to share their information </a:t>
            </a:r>
          </a:p>
          <a:p>
            <a:pPr>
              <a:buNone/>
            </a:pPr>
            <a:r>
              <a:rPr lang="en-GB" b="1" dirty="0"/>
              <a:t>For NGOs</a:t>
            </a:r>
          </a:p>
          <a:p>
            <a:pPr>
              <a:buFont typeface="Arial" panose="020B0604020202020204" pitchFamily="34" charset="0"/>
              <a:buChar char="•"/>
            </a:pPr>
            <a:r>
              <a:rPr lang="en-GB" b="1" dirty="0"/>
              <a:t>Support dashboard</a:t>
            </a:r>
            <a:br>
              <a:rPr lang="en-GB" dirty="0"/>
            </a:br>
            <a:r>
              <a:rPr lang="en-GB" dirty="0"/>
              <a:t>Understand social needs and demand trends </a:t>
            </a:r>
          </a:p>
          <a:p>
            <a:pPr>
              <a:buFont typeface="Arial" panose="020B0604020202020204" pitchFamily="34" charset="0"/>
              <a:buChar char="•"/>
            </a:pPr>
            <a:r>
              <a:rPr lang="en-GB" b="1" dirty="0"/>
              <a:t>Community insights</a:t>
            </a:r>
            <a:br>
              <a:rPr lang="en-GB" dirty="0"/>
            </a:br>
            <a:r>
              <a:rPr lang="en-GB" dirty="0"/>
              <a:t>Identify areas where support is needed </a:t>
            </a:r>
          </a:p>
          <a:p>
            <a:pPr>
              <a:buFont typeface="Arial" panose="020B0604020202020204" pitchFamily="34" charset="0"/>
              <a:buChar char="•"/>
            </a:pPr>
            <a:r>
              <a:rPr lang="en-GB" b="1" dirty="0"/>
              <a:t>Better outreach</a:t>
            </a:r>
            <a:br>
              <a:rPr lang="en-GB" dirty="0"/>
            </a:br>
            <a:r>
              <a:rPr lang="en-GB" dirty="0"/>
              <a:t>Connect with people who request help</a:t>
            </a:r>
          </a:p>
          <a:p>
            <a:pPr marL="0" lvl="0" indent="0" algn="l" rtl="0">
              <a:lnSpc>
                <a:spcPct val="90000"/>
              </a:lnSpc>
              <a:spcBef>
                <a:spcPts val="1000"/>
              </a:spcBef>
              <a:spcAft>
                <a:spcPts val="0"/>
              </a:spcAft>
              <a:buSzPts val="2400"/>
              <a:buNone/>
            </a:pPr>
            <a:endParaRPr dirty="0"/>
          </a:p>
        </p:txBody>
      </p:sp>
      <p:sp>
        <p:nvSpPr>
          <p:cNvPr id="67" name="Google Shape;67;g3ebb01b6cab_0_6"/>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g3ebb01b6cab_0_12"/>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400"/>
              <a:buNone/>
            </a:pPr>
            <a:r>
              <a:rPr lang="en-US"/>
              <a:t>Demo Video</a:t>
            </a:r>
            <a:endParaRPr/>
          </a:p>
        </p:txBody>
      </p:sp>
      <p:sp>
        <p:nvSpPr>
          <p:cNvPr id="73" name="Google Shape;73;g3ebb01b6cab_0_12"/>
          <p:cNvSpPr txBox="1">
            <a:spLocks noGrp="1"/>
          </p:cNvSpPr>
          <p:nvPr>
            <p:ph type="body" idx="1"/>
          </p:nvPr>
        </p:nvSpPr>
        <p:spPr>
          <a:xfrm>
            <a:off x="242575" y="2096825"/>
            <a:ext cx="10515600" cy="37431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2400"/>
              <a:buNone/>
            </a:pPr>
            <a:endParaRPr dirty="0"/>
          </a:p>
        </p:txBody>
      </p:sp>
      <p:sp>
        <p:nvSpPr>
          <p:cNvPr id="74" name="Google Shape;74;g3ebb01b6cab_0_12"/>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5</a:t>
            </a:fld>
            <a:endParaRPr/>
          </a:p>
        </p:txBody>
      </p:sp>
      <p:sp>
        <p:nvSpPr>
          <p:cNvPr id="75" name="Google Shape;75;g3ebb01b6cab_0_12"/>
          <p:cNvSpPr txBox="1"/>
          <p:nvPr/>
        </p:nvSpPr>
        <p:spPr>
          <a:xfrm>
            <a:off x="-1722875" y="4036200"/>
            <a:ext cx="59046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800">
              <a:solidFill>
                <a:schemeClr val="dk1"/>
              </a:solidFill>
              <a:latin typeface="Calibri"/>
              <a:ea typeface="Calibri"/>
              <a:cs typeface="Calibri"/>
              <a:sym typeface="Calibri"/>
            </a:endParaRPr>
          </a:p>
        </p:txBody>
      </p:sp>
      <p:pic>
        <p:nvPicPr>
          <p:cNvPr id="3" name="demoVideo.mov">
            <a:hlinkClick r:id="" action="ppaction://media"/>
            <a:extLst>
              <a:ext uri="{FF2B5EF4-FFF2-40B4-BE49-F238E27FC236}">
                <a16:creationId xmlns:a16="http://schemas.microsoft.com/office/drawing/2014/main" id="{2132F35F-EC83-E152-4DC9-F857C014711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273056" y="1219089"/>
            <a:ext cx="7857460" cy="441982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366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g2ce29752c90_0_25"/>
          <p:cNvSpPr txBox="1">
            <a:spLocks noGrp="1"/>
          </p:cNvSpPr>
          <p:nvPr>
            <p:ph type="ctrTitle"/>
          </p:nvPr>
        </p:nvSpPr>
        <p:spPr>
          <a:xfrm>
            <a:off x="804017" y="2884913"/>
            <a:ext cx="2978100" cy="9399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SzPts val="5400"/>
              <a:buNone/>
            </a:pPr>
            <a:r>
              <a:rPr lang="en-US" sz="4500"/>
              <a:t>Mentors</a:t>
            </a:r>
            <a:endParaRPr sz="4500"/>
          </a:p>
        </p:txBody>
      </p:sp>
      <p:sp>
        <p:nvSpPr>
          <p:cNvPr id="81" name="Google Shape;81;g2ce29752c90_0_2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latin typeface="Calibri"/>
                <a:ea typeface="Calibri"/>
                <a:cs typeface="Calibri"/>
                <a:sym typeface="Calibri"/>
              </a:rPr>
              <a:t>6</a:t>
            </a:fld>
            <a:endParaRPr>
              <a:latin typeface="Calibri"/>
              <a:ea typeface="Calibri"/>
              <a:cs typeface="Calibri"/>
              <a:sym typeface="Calibri"/>
            </a:endParaRPr>
          </a:p>
        </p:txBody>
      </p:sp>
      <p:sp>
        <p:nvSpPr>
          <p:cNvPr id="82" name="Google Shape;82;g2ce29752c90_0_25"/>
          <p:cNvSpPr txBox="1">
            <a:spLocks noGrp="1"/>
          </p:cNvSpPr>
          <p:nvPr>
            <p:ph type="sldNum" idx="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6</a:t>
            </a:fld>
            <a:endParaRPr/>
          </a:p>
        </p:txBody>
      </p:sp>
      <p:pic>
        <p:nvPicPr>
          <p:cNvPr id="83" name="Google Shape;83;g2ce29752c90_0_25" title="Untitled design (6).png"/>
          <p:cNvPicPr preferRelativeResize="0"/>
          <p:nvPr/>
        </p:nvPicPr>
        <p:blipFill>
          <a:blip r:embed="rId3">
            <a:alphaModFix/>
          </a:blip>
          <a:stretch>
            <a:fillRect/>
          </a:stretch>
        </p:blipFill>
        <p:spPr>
          <a:xfrm>
            <a:off x="3905000" y="1309438"/>
            <a:ext cx="7272648" cy="40908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g3ebb01b6cab_0_33"/>
          <p:cNvSpPr txBox="1">
            <a:spLocks noGrp="1"/>
          </p:cNvSpPr>
          <p:nvPr>
            <p:ph type="ctrTitle"/>
          </p:nvPr>
        </p:nvSpPr>
        <p:spPr>
          <a:xfrm>
            <a:off x="1524000" y="1744993"/>
            <a:ext cx="9144000" cy="93990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SzPct val="100000"/>
              <a:buNone/>
            </a:pPr>
            <a:r>
              <a:rPr lang="en-US"/>
              <a:t>Sponsor</a:t>
            </a:r>
            <a:endParaRPr/>
          </a:p>
          <a:p>
            <a:pPr marL="0" lvl="0" indent="0" algn="ctr" rtl="0">
              <a:lnSpc>
                <a:spcPct val="90000"/>
              </a:lnSpc>
              <a:spcBef>
                <a:spcPts val="0"/>
              </a:spcBef>
              <a:spcAft>
                <a:spcPts val="0"/>
              </a:spcAft>
              <a:buSzPct val="205932"/>
              <a:buNone/>
            </a:pPr>
            <a:r>
              <a:rPr lang="en-US" sz="2622"/>
              <a:t>(Student Prizes)</a:t>
            </a:r>
            <a:endParaRPr sz="2622"/>
          </a:p>
        </p:txBody>
      </p:sp>
      <p:sp>
        <p:nvSpPr>
          <p:cNvPr id="89" name="Google Shape;89;g3ebb01b6cab_0_3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latin typeface="Calibri"/>
                <a:ea typeface="Calibri"/>
                <a:cs typeface="Calibri"/>
                <a:sym typeface="Calibri"/>
              </a:rPr>
              <a:t>7</a:t>
            </a:fld>
            <a:endParaRPr>
              <a:latin typeface="Calibri"/>
              <a:ea typeface="Calibri"/>
              <a:cs typeface="Calibri"/>
              <a:sym typeface="Calibri"/>
            </a:endParaRPr>
          </a:p>
        </p:txBody>
      </p:sp>
      <p:sp>
        <p:nvSpPr>
          <p:cNvPr id="90" name="Google Shape;90;g3ebb01b6cab_0_33"/>
          <p:cNvSpPr txBox="1">
            <a:spLocks noGrp="1"/>
          </p:cNvSpPr>
          <p:nvPr>
            <p:ph type="sldNum" idx="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7</a:t>
            </a:fld>
            <a:endParaRPr/>
          </a:p>
        </p:txBody>
      </p:sp>
      <p:pic>
        <p:nvPicPr>
          <p:cNvPr id="91" name="Google Shape;91;g3ebb01b6cab_0_33"/>
          <p:cNvPicPr preferRelativeResize="0"/>
          <p:nvPr/>
        </p:nvPicPr>
        <p:blipFill>
          <a:blip r:embed="rId3">
            <a:alphaModFix/>
          </a:blip>
          <a:stretch>
            <a:fillRect/>
          </a:stretch>
        </p:blipFill>
        <p:spPr>
          <a:xfrm>
            <a:off x="2285324" y="2684900"/>
            <a:ext cx="7316925" cy="25474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g3ebaf2bc7d1_0_0"/>
          <p:cNvSpPr txBox="1">
            <a:spLocks noGrp="1"/>
          </p:cNvSpPr>
          <p:nvPr>
            <p:ph type="ctrTitle" idx="4294967295"/>
          </p:nvPr>
        </p:nvSpPr>
        <p:spPr>
          <a:xfrm>
            <a:off x="1524000" y="2423226"/>
            <a:ext cx="9144000" cy="1214700"/>
          </a:xfrm>
          <a:prstGeom prst="rect">
            <a:avLst/>
          </a:prstGeom>
          <a:noFill/>
          <a:ln>
            <a:noFill/>
          </a:ln>
        </p:spPr>
        <p:txBody>
          <a:bodyPr spcFirstLastPara="1" wrap="square" lIns="91425" tIns="45700" rIns="91425" bIns="45700" anchor="b" anchorCtr="0">
            <a:normAutofit/>
          </a:bodyPr>
          <a:lstStyle/>
          <a:p>
            <a:pPr marL="0" marR="0" lvl="0" indent="0" algn="ctr" rtl="0">
              <a:lnSpc>
                <a:spcPct val="90000"/>
              </a:lnSpc>
              <a:spcBef>
                <a:spcPts val="0"/>
              </a:spcBef>
              <a:spcAft>
                <a:spcPts val="0"/>
              </a:spcAft>
              <a:buClr>
                <a:schemeClr val="dk1"/>
              </a:buClr>
              <a:buSzPts val="6000"/>
              <a:buFont typeface="Arial"/>
              <a:buNone/>
            </a:pPr>
            <a:r>
              <a:rPr lang="en-US" sz="4400" b="0" i="0" u="none" strike="noStrike" cap="none">
                <a:solidFill>
                  <a:schemeClr val="lt1"/>
                </a:solidFill>
                <a:latin typeface="Arial"/>
                <a:ea typeface="Arial"/>
                <a:cs typeface="Arial"/>
                <a:sym typeface="Arial"/>
              </a:rPr>
              <a:t>Thank you for your attention</a:t>
            </a:r>
            <a:endParaRPr sz="4400" b="0" i="0" u="none" strike="noStrike" cap="none">
              <a:solidFill>
                <a:schemeClr val="lt1"/>
              </a:solidFill>
              <a:latin typeface="Arial"/>
              <a:ea typeface="Arial"/>
              <a:cs typeface="Arial"/>
              <a:sym typeface="Arial"/>
            </a:endParaRPr>
          </a:p>
        </p:txBody>
      </p:sp>
      <p:sp>
        <p:nvSpPr>
          <p:cNvPr id="97" name="Google Shape;97;g3ebaf2bc7d1_0_0"/>
          <p:cNvSpPr txBox="1">
            <a:spLocks noGrp="1"/>
          </p:cNvSpPr>
          <p:nvPr>
            <p:ph type="ftr" idx="4294967295"/>
          </p:nvPr>
        </p:nvSpPr>
        <p:spPr>
          <a:xfrm>
            <a:off x="2041800" y="4251605"/>
            <a:ext cx="8108400" cy="8973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2200">
                <a:solidFill>
                  <a:schemeClr val="lt1"/>
                </a:solidFill>
                <a:latin typeface="Arial"/>
                <a:ea typeface="Arial"/>
                <a:cs typeface="Arial"/>
                <a:sym typeface="Arial"/>
              </a:rPr>
              <a:t>www.investech-cove.eu</a:t>
            </a:r>
            <a:endParaRPr sz="2200">
              <a:solidFill>
                <a:schemeClr val="lt1"/>
              </a:solidFill>
              <a:latin typeface="Arial"/>
              <a:ea typeface="Arial"/>
              <a:cs typeface="Arial"/>
              <a:sym typeface="Arial"/>
            </a:endParaRPr>
          </a:p>
        </p:txBody>
      </p:sp>
      <p:pic>
        <p:nvPicPr>
          <p:cNvPr id="98" name="Google Shape;98;g3ebaf2bc7d1_0_0" title="facebook-logo-png-white-facebook-logo-png-white-facebook-icon-png--32.png"/>
          <p:cNvPicPr preferRelativeResize="0"/>
          <p:nvPr/>
        </p:nvPicPr>
        <p:blipFill rotWithShape="1">
          <a:blip r:embed="rId3">
            <a:alphaModFix/>
          </a:blip>
          <a:srcRect/>
          <a:stretch/>
        </p:blipFill>
        <p:spPr>
          <a:xfrm>
            <a:off x="5350650" y="5132775"/>
            <a:ext cx="489900" cy="489900"/>
          </a:xfrm>
          <a:prstGeom prst="rect">
            <a:avLst/>
          </a:prstGeom>
          <a:noFill/>
          <a:ln>
            <a:noFill/>
          </a:ln>
        </p:spPr>
      </p:pic>
      <p:pic>
        <p:nvPicPr>
          <p:cNvPr id="99" name="Google Shape;99;g3ebaf2bc7d1_0_0" title="LinkedIn-Square-White-Icon-Transparent-PNG-500x500-1.png"/>
          <p:cNvPicPr preferRelativeResize="0"/>
          <p:nvPr/>
        </p:nvPicPr>
        <p:blipFill rotWithShape="1">
          <a:blip r:embed="rId4">
            <a:alphaModFix/>
          </a:blip>
          <a:srcRect/>
          <a:stretch/>
        </p:blipFill>
        <p:spPr>
          <a:xfrm>
            <a:off x="5904075" y="5185800"/>
            <a:ext cx="383850" cy="383850"/>
          </a:xfrm>
          <a:prstGeom prst="rect">
            <a:avLst/>
          </a:prstGeom>
          <a:noFill/>
          <a:ln>
            <a:noFill/>
          </a:ln>
        </p:spPr>
      </p:pic>
      <p:pic>
        <p:nvPicPr>
          <p:cNvPr id="100" name="Google Shape;100;g3ebaf2bc7d1_0_0" title="803-8035629_white-youtube-logo-transparent.png"/>
          <p:cNvPicPr preferRelativeResize="0"/>
          <p:nvPr/>
        </p:nvPicPr>
        <p:blipFill rotWithShape="1">
          <a:blip r:embed="rId5">
            <a:alphaModFix/>
          </a:blip>
          <a:srcRect/>
          <a:stretch/>
        </p:blipFill>
        <p:spPr>
          <a:xfrm>
            <a:off x="6461000" y="5229249"/>
            <a:ext cx="416075" cy="296950"/>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TotalTime>
  <Words>283</Words>
  <Application>Microsoft Macintosh PowerPoint</Application>
  <PresentationFormat>Widescreen</PresentationFormat>
  <Paragraphs>50</Paragraphs>
  <Slides>8</Slides>
  <Notes>8</Notes>
  <HiddenSlides>0</HiddenSlides>
  <MMClips>1</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Team:  Date: 19th of June 2026 Venue: Frederick University, Limassol </vt:lpstr>
      <vt:lpstr>Problem Overview</vt:lpstr>
      <vt:lpstr>Motivation</vt:lpstr>
      <vt:lpstr>Solution</vt:lpstr>
      <vt:lpstr>Demo Video</vt:lpstr>
      <vt:lpstr>Mentors</vt:lpstr>
      <vt:lpstr>Sponsor (Student Prizes)</vt:lpstr>
      <vt:lpstr>Thank you for your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Demetra Orthodoxou</dc:creator>
  <cp:lastModifiedBy>PAVLOS NIKOU 26276</cp:lastModifiedBy>
  <cp:revision>2</cp:revision>
  <dcterms:created xsi:type="dcterms:W3CDTF">2024-04-19T07:25:31Z</dcterms:created>
  <dcterms:modified xsi:type="dcterms:W3CDTF">2026-06-17T09:52:53Z</dcterms:modified>
</cp:coreProperties>
</file>